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14"/>
  </p:notesMasterIdLst>
  <p:sldIdLst>
    <p:sldId id="261" r:id="rId2"/>
    <p:sldId id="280" r:id="rId3"/>
    <p:sldId id="272" r:id="rId4"/>
    <p:sldId id="275" r:id="rId5"/>
    <p:sldId id="276" r:id="rId6"/>
    <p:sldId id="273" r:id="rId7"/>
    <p:sldId id="277" r:id="rId8"/>
    <p:sldId id="283" r:id="rId9"/>
    <p:sldId id="278" r:id="rId10"/>
    <p:sldId id="279" r:id="rId11"/>
    <p:sldId id="281" r:id="rId12"/>
    <p:sldId id="282" r:id="rId13"/>
  </p:sldIdLst>
  <p:sldSz cx="9144000" cy="6858000" type="screen4x3"/>
  <p:notesSz cx="7105650" cy="10236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0C23"/>
    <a:srgbClr val="890F28"/>
    <a:srgbClr val="CA3119"/>
    <a:srgbClr val="00536F"/>
    <a:srgbClr val="B29CDD"/>
    <a:srgbClr val="8C70C6"/>
    <a:srgbClr val="000000"/>
    <a:srgbClr val="33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882" y="-90"/>
      </p:cViewPr>
      <p:guideLst>
        <p:guide orient="horz" pos="2160"/>
        <p:guide pos="46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115" cy="51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94" tIns="49547" rIns="99094" bIns="49547" numCol="1" anchor="t" anchorCtr="0" compatLnSpc="1">
            <a:prstTxWarp prst="textNoShape">
              <a:avLst/>
            </a:prstTxWarp>
          </a:bodyPr>
          <a:lstStyle>
            <a:lvl1pPr>
              <a:defRPr sz="1300">
                <a:ea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6535" y="0"/>
            <a:ext cx="3079115" cy="51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94" tIns="49547" rIns="99094" bIns="49547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ea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420" y="4862195"/>
            <a:ext cx="5210810" cy="460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94" tIns="49547" rIns="99094" bIns="495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4390"/>
            <a:ext cx="3079115" cy="51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94" tIns="49547" rIns="99094" bIns="49547" numCol="1" anchor="b" anchorCtr="0" compatLnSpc="1">
            <a:prstTxWarp prst="textNoShape">
              <a:avLst/>
            </a:prstTxWarp>
          </a:bodyPr>
          <a:lstStyle>
            <a:lvl1pPr>
              <a:defRPr sz="1300">
                <a:ea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6535" y="9724390"/>
            <a:ext cx="3079115" cy="51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94" tIns="49547" rIns="99094" bIns="49547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BFAFBCE4-DB55-4C71-BAF7-5A96A394B79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3F28B-D52F-4EFB-A535-D44A1342CEDB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68350"/>
            <a:ext cx="5111750" cy="3835400"/>
          </a:xfrm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65" y="4862106"/>
            <a:ext cx="5684520" cy="4606112"/>
          </a:xfr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8100" cy="3838575"/>
          </a:xfrm>
          <a:ln/>
        </p:spPr>
      </p:sp>
      <p:sp>
        <p:nvSpPr>
          <p:cNvPr id="100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8100" cy="3838575"/>
          </a:xfrm>
          <a:ln/>
        </p:spPr>
      </p:sp>
      <p:sp>
        <p:nvSpPr>
          <p:cNvPr id="100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8350"/>
            <a:ext cx="5116512" cy="3838575"/>
          </a:xfrm>
          <a:ln/>
        </p:spPr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65" y="4862106"/>
            <a:ext cx="5684520" cy="4606112"/>
          </a:xfr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000" y="768350"/>
            <a:ext cx="6851650" cy="5138738"/>
          </a:xfrm>
          <a:ln/>
        </p:spPr>
      </p:sp>
      <p:sp>
        <p:nvSpPr>
          <p:cNvPr id="100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420" y="6174303"/>
            <a:ext cx="5210810" cy="3293915"/>
          </a:xfr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024891" y="9722613"/>
            <a:ext cx="3079115" cy="511810"/>
          </a:xfrm>
          <a:prstGeom prst="rect">
            <a:avLst/>
          </a:prstGeom>
          <a:noFill/>
        </p:spPr>
        <p:txBody>
          <a:bodyPr lIns="99085" tIns="49542" rIns="99085" bIns="49542"/>
          <a:lstStyle/>
          <a:p>
            <a:pPr eaLnBrk="0" hangingPunct="0">
              <a:buSzPct val="100000"/>
            </a:pPr>
            <a:fld id="{AB4425B1-8E42-48DC-9AFD-963D37FACCFD}" type="slidenum">
              <a:rPr lang="en-US">
                <a:solidFill>
                  <a:srgbClr val="000000"/>
                </a:solidFill>
                <a:sym typeface="Arial" charset="0"/>
              </a:rPr>
              <a:pPr eaLnBrk="0" hangingPunct="0">
                <a:buSzPct val="100000"/>
              </a:pPr>
              <a:t>11</a:t>
            </a:fld>
            <a:endParaRPr lang="en-US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noFill/>
          <a:ln/>
        </p:spPr>
        <p:txBody>
          <a:bodyPr/>
          <a:lstStyle/>
          <a:p>
            <a:pPr eaLnBrk="1" hangingPunct="1"/>
            <a:endParaRPr lang="en-GB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024891" y="9722613"/>
            <a:ext cx="3079115" cy="511810"/>
          </a:xfrm>
          <a:prstGeom prst="rect">
            <a:avLst/>
          </a:prstGeom>
          <a:noFill/>
        </p:spPr>
        <p:txBody>
          <a:bodyPr lIns="99085" tIns="49542" rIns="99085" bIns="49542"/>
          <a:lstStyle/>
          <a:p>
            <a:pPr eaLnBrk="0" hangingPunct="0">
              <a:buSzPct val="100000"/>
            </a:pPr>
            <a:fld id="{3E1D63BB-7593-4813-A356-637630E845EA}" type="slidenum">
              <a:rPr lang="en-US">
                <a:solidFill>
                  <a:srgbClr val="000000"/>
                </a:solidFill>
                <a:sym typeface="Arial" charset="0"/>
              </a:rPr>
              <a:pPr eaLnBrk="0" hangingPunct="0">
                <a:buSzPct val="100000"/>
              </a:pPr>
              <a:t>12</a:t>
            </a:fld>
            <a:endParaRPr lang="en-US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3891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6950" y="768350"/>
            <a:ext cx="5113338" cy="3835400"/>
          </a:xfrm>
          <a:ln/>
        </p:spPr>
      </p:sp>
      <p:sp>
        <p:nvSpPr>
          <p:cNvPr id="38916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9489" tIns="49744" rIns="99489" bIns="49744"/>
          <a:lstStyle/>
          <a:p>
            <a:pPr eaLnBrk="1" hangingPunct="1"/>
            <a:endParaRPr lang="es-CL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file:///\\localhost\Users\jydesign\Documents\J.Y.%20Design%20Clients\InterSystems\Powerpoint%20Templates\ISC%20PowerPoint%202010\isc-ppt-title-cambria.png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ps door illo.6.34332 LO.jpg"/>
          <p:cNvPicPr>
            <a:picLocks/>
          </p:cNvPicPr>
          <p:nvPr userDrawn="1"/>
        </p:nvPicPr>
        <p:blipFill>
          <a:blip r:embed="rId2"/>
          <a:srcRect l="6024" t="13795" r="1736" b="13135"/>
          <a:stretch>
            <a:fillRect/>
          </a:stretch>
        </p:blipFill>
        <p:spPr bwMode="auto">
          <a:xfrm>
            <a:off x="0" y="912813"/>
            <a:ext cx="91440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pic>
        <p:nvPicPr>
          <p:cNvPr id="5" name="Picture 4" descr="door step banner LO.jpg"/>
          <p:cNvPicPr>
            <a:picLocks/>
          </p:cNvPicPr>
          <p:nvPr userDrawn="1"/>
        </p:nvPicPr>
        <p:blipFill>
          <a:blip r:embed="rId3"/>
          <a:srcRect r="20177" b="15208"/>
          <a:stretch>
            <a:fillRect/>
          </a:stretch>
        </p:blipFill>
        <p:spPr>
          <a:xfrm>
            <a:off x="1" y="23282"/>
            <a:ext cx="9144000" cy="9144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10" descr="inter logo f white.eps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253288" y="5910263"/>
            <a:ext cx="1279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sc-ppt-title-cambria.png" descr="/Users/jydesign/Documents/J.Y. Design Clients/InterSystems/Powerpoint Templates/ISC PowerPoint 2010/isc-ppt-title-cambria.png"/>
          <p:cNvPicPr>
            <a:picLocks noChangeAspect="1"/>
          </p:cNvPicPr>
          <p:nvPr userDrawn="1"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411163" y="219075"/>
            <a:ext cx="832167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11188" y="4140200"/>
            <a:ext cx="7761287" cy="1196975"/>
          </a:xfrm>
          <a:effectLst/>
        </p:spPr>
        <p:txBody>
          <a:bodyPr/>
          <a:lstStyle>
            <a:lvl1pPr defTabSz="457200">
              <a:defRPr sz="36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1188" y="5675313"/>
            <a:ext cx="5283200" cy="64928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ct val="25000"/>
              </a:spcBef>
              <a:buFontTx/>
              <a:buNone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  <a:cs typeface="ＭＳ Ｐゴシック" charset="-128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0700" y="1524000"/>
            <a:ext cx="4000500" cy="2181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524000"/>
            <a:ext cx="4000500" cy="2181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2725" y="0"/>
            <a:ext cx="2111375" cy="3705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6181725" cy="3705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848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20700" y="1524000"/>
            <a:ext cx="8153400" cy="2181225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7543800" cy="10668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25425" y="1555750"/>
            <a:ext cx="4268788" cy="218122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6613" y="1555750"/>
            <a:ext cx="4268787" cy="101441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6613" y="2722563"/>
            <a:ext cx="4268787" cy="101441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8C70C6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oor step banner LO.jpg"/>
          <p:cNvPicPr>
            <a:picLocks noChangeAspect="1"/>
          </p:cNvPicPr>
          <p:nvPr userDrawn="1"/>
        </p:nvPicPr>
        <p:blipFill>
          <a:blip r:embed="rId15"/>
          <a:srcRect l="33772" t="21153" r="3769" b="18646"/>
          <a:stretch>
            <a:fillRect/>
          </a:stretch>
        </p:blipFill>
        <p:spPr>
          <a:xfrm>
            <a:off x="0" y="0"/>
            <a:ext cx="9144000" cy="10160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7848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0700" y="1524000"/>
            <a:ext cx="81534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053" name="Picture 4" descr="inter logo f.eps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7696200" y="6270625"/>
            <a:ext cx="120173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Arial Narrow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Arial Narrow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Arial Narrow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Arial Narrow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Arial Narrow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Arial Narrow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Arial Narrow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FFCC33"/>
          </a:solidFill>
          <a:latin typeface="Arial Narrow" charset="0"/>
          <a:ea typeface="ＭＳ Ｐゴシック" charset="-128"/>
          <a:cs typeface="ＭＳ Ｐゴシック" charset="-128"/>
        </a:defRPr>
      </a:lvl9pPr>
    </p:titleStyle>
    <p:bodyStyle>
      <a:lvl1pPr marL="228600" indent="-228600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rgbClr val="330099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rgbClr val="330099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j-ea"/>
        </a:defRPr>
      </a:lvl2pPr>
      <a:lvl3pPr marL="1092200" indent="-177800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rgbClr val="330099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j-ea"/>
        </a:defRPr>
      </a:lvl3pPr>
      <a:lvl4pPr marL="1600200" indent="-228600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rgbClr val="330099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j-ea"/>
        </a:defRPr>
      </a:lvl4pPr>
      <a:lvl5pPr marL="2006600" indent="-177800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rgbClr val="330099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j-ea"/>
        </a:defRPr>
      </a:lvl5pPr>
      <a:lvl6pPr marL="2463800" indent="-177800" algn="l" rtl="0" fontAlgn="base">
        <a:lnSpc>
          <a:spcPct val="95000"/>
        </a:lnSpc>
        <a:spcBef>
          <a:spcPct val="25000"/>
        </a:spcBef>
        <a:spcAft>
          <a:spcPct val="0"/>
        </a:spcAft>
        <a:buClr>
          <a:srgbClr val="330099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j-ea"/>
        </a:defRPr>
      </a:lvl6pPr>
      <a:lvl7pPr marL="2921000" indent="-177800" algn="l" rtl="0" fontAlgn="base">
        <a:lnSpc>
          <a:spcPct val="95000"/>
        </a:lnSpc>
        <a:spcBef>
          <a:spcPct val="25000"/>
        </a:spcBef>
        <a:spcAft>
          <a:spcPct val="0"/>
        </a:spcAft>
        <a:buClr>
          <a:srgbClr val="330099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j-ea"/>
        </a:defRPr>
      </a:lvl7pPr>
      <a:lvl8pPr marL="3378200" indent="-177800" algn="l" rtl="0" fontAlgn="base">
        <a:lnSpc>
          <a:spcPct val="95000"/>
        </a:lnSpc>
        <a:spcBef>
          <a:spcPct val="25000"/>
        </a:spcBef>
        <a:spcAft>
          <a:spcPct val="0"/>
        </a:spcAft>
        <a:buClr>
          <a:srgbClr val="330099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j-ea"/>
        </a:defRPr>
      </a:lvl8pPr>
      <a:lvl9pPr marL="3835400" indent="-177800" algn="l" rtl="0" fontAlgn="base">
        <a:lnSpc>
          <a:spcPct val="95000"/>
        </a:lnSpc>
        <a:spcBef>
          <a:spcPct val="25000"/>
        </a:spcBef>
        <a:spcAft>
          <a:spcPct val="0"/>
        </a:spcAft>
        <a:buClr>
          <a:srgbClr val="330099"/>
        </a:buClr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+mj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 smtClean="0"/>
              <a:t>Projeto Copa 2014</a:t>
            </a:r>
            <a:endParaRPr lang="en-US" dirty="0" smtClean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611188" y="5512070"/>
            <a:ext cx="5283200" cy="812530"/>
          </a:xfr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en-US" sz="1800" dirty="0" smtClean="0"/>
              <a:t>Sergio </a:t>
            </a:r>
            <a:r>
              <a:rPr lang="en-US" sz="1800" dirty="0" err="1" smtClean="0"/>
              <a:t>Stempliuk</a:t>
            </a:r>
            <a:r>
              <a:rPr lang="en-US" sz="1800" dirty="0" smtClean="0"/>
              <a:t> (011 76962607)</a:t>
            </a:r>
          </a:p>
          <a:p>
            <a:pPr eaLnBrk="1" hangingPunct="1">
              <a:lnSpc>
                <a:spcPct val="70000"/>
              </a:lnSpc>
              <a:defRPr/>
            </a:pPr>
            <a:r>
              <a:rPr lang="en-US" sz="1800" dirty="0" smtClean="0"/>
              <a:t>Sergio.stempliuk@intersystems.com</a:t>
            </a:r>
            <a:endParaRPr lang="en-US" sz="1800" dirty="0" smtClean="0"/>
          </a:p>
          <a:p>
            <a:pPr eaLnBrk="1" hangingPunct="1">
              <a:lnSpc>
                <a:spcPct val="70000"/>
              </a:lnSpc>
              <a:defRPr/>
            </a:pPr>
            <a:r>
              <a:rPr lang="en-US" sz="1800" dirty="0" smtClean="0"/>
              <a:t>13/05/10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Policlínica Olímpica – Atenas 2004</a:t>
            </a:r>
            <a:br>
              <a:rPr lang="pt-BR" dirty="0" smtClean="0"/>
            </a:br>
            <a:r>
              <a:rPr lang="pt-BR" sz="2000" dirty="0" smtClean="0"/>
              <a:t>Policlínica produz resultados em velocidade olímpica com </a:t>
            </a:r>
            <a:r>
              <a:rPr lang="pt-BR" sz="2000" dirty="0" err="1" smtClean="0"/>
              <a:t>TrakCare</a:t>
            </a:r>
            <a:endParaRPr lang="pt-BR" sz="40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2402006" y="1105467"/>
            <a:ext cx="6741994" cy="5486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1400" b="1" dirty="0" smtClean="0"/>
              <a:t>“Velocidade era critica e o </a:t>
            </a:r>
            <a:r>
              <a:rPr lang="pt-BR" sz="1400" b="1" dirty="0" err="1" smtClean="0"/>
              <a:t>TrakCare</a:t>
            </a:r>
            <a:r>
              <a:rPr lang="pt-BR" sz="1400" b="1" dirty="0" smtClean="0"/>
              <a:t> atingiu o objetivo.” É desta forma que </a:t>
            </a:r>
            <a:r>
              <a:rPr lang="pt-BR" sz="1400" b="1" dirty="0" err="1" smtClean="0"/>
              <a:t>Thanassis</a:t>
            </a:r>
            <a:r>
              <a:rPr lang="pt-BR" sz="1400" b="1" dirty="0" smtClean="0"/>
              <a:t> </a:t>
            </a:r>
            <a:r>
              <a:rPr lang="pt-BR" sz="1400" b="1" dirty="0" err="1" smtClean="0"/>
              <a:t>Papamichos</a:t>
            </a:r>
            <a:r>
              <a:rPr lang="pt-BR" sz="1400" b="1" dirty="0" smtClean="0"/>
              <a:t>, Diretor Administrativo da Policlínica Olímpica, resume o sucesso do serviço de saúde oferecido nos jogos olímpicos de 2004 em Atenas.</a:t>
            </a:r>
          </a:p>
          <a:p>
            <a:pPr algn="just"/>
            <a:r>
              <a:rPr lang="pt-BR" sz="1400" b="1" dirty="0" smtClean="0"/>
              <a:t>A corrida para o sucesso da policlínica olímpica, construída especificamente para proporcionar atendimento de saúde do mais alto nível, no local para os atletas olímpicos e membros das delegações, iniciou com um desafio enorme. Funcionando 24x7, o </a:t>
            </a:r>
            <a:r>
              <a:rPr lang="pt-BR" sz="1400" b="1" dirty="0" err="1" smtClean="0"/>
              <a:t>TrakCare</a:t>
            </a:r>
            <a:r>
              <a:rPr lang="pt-BR" sz="1400" b="1" dirty="0" smtClean="0"/>
              <a:t> proporcionou aos voluntários da policlínica acesso rápido a informações de saúde vitais e resultados de exames. A velocidade da informação sobre fisioterapia, exames de sangue, e outros serviços de saúde importantes permitiu resposta às necessidades dos pacientes e proporcionou inteligência de negócio virtualmente em tempo real ao pessoal chave, incluindo o Ministro da Saúde da Grécia.</a:t>
            </a:r>
          </a:p>
          <a:p>
            <a:pPr algn="just"/>
            <a:r>
              <a:rPr lang="pt-BR" sz="1400" b="1" dirty="0" smtClean="0"/>
              <a:t>Durante as Olimpíadas, o </a:t>
            </a:r>
            <a:r>
              <a:rPr lang="pt-BR" sz="1400" b="1" dirty="0" err="1" smtClean="0"/>
              <a:t>TrakCare</a:t>
            </a:r>
            <a:r>
              <a:rPr lang="pt-BR" sz="1400" b="1" dirty="0" smtClean="0"/>
              <a:t> suportou as atividades dos voluntários da policlínica nos mais de 8.000 eventos médicos em uma população com aproximadamente 15.000 atletas e milhares de outras pessoas relacionadas aos jogos.</a:t>
            </a:r>
          </a:p>
          <a:p>
            <a:pPr algn="just"/>
            <a:r>
              <a:rPr lang="pt-BR" sz="1400" b="1" dirty="0" smtClean="0"/>
              <a:t>O pessoal da Policlínica era trocado a cada duas semanas e cada novo voluntário pode aprender e utilizar o </a:t>
            </a:r>
            <a:r>
              <a:rPr lang="pt-BR" sz="1400" b="1" dirty="0" err="1" smtClean="0"/>
              <a:t>TrakCare</a:t>
            </a:r>
            <a:r>
              <a:rPr lang="pt-BR" sz="1400" b="1" dirty="0" smtClean="0"/>
              <a:t> rapidamente para garantir a transição e a continuidade do atendimento.</a:t>
            </a:r>
          </a:p>
          <a:p>
            <a:pPr algn="just"/>
            <a:endParaRPr lang="pt-BR" sz="1400" b="1" dirty="0" smtClean="0"/>
          </a:p>
          <a:p>
            <a:pPr algn="just"/>
            <a:r>
              <a:rPr lang="pt-BR" sz="1400" b="1" dirty="0" smtClean="0"/>
              <a:t>“Era um cenário de alta visibilidade onde tínhamos que atingir 100 por cento de sucesso,” diz </a:t>
            </a:r>
            <a:r>
              <a:rPr lang="pt-BR" sz="1400" b="1" dirty="0" err="1" smtClean="0"/>
              <a:t>Papamichos</a:t>
            </a:r>
            <a:r>
              <a:rPr lang="pt-BR" sz="1400" b="1" dirty="0" smtClean="0"/>
              <a:t>. Isso foi atingido com a habilidade do </a:t>
            </a:r>
            <a:r>
              <a:rPr lang="pt-BR" sz="1400" b="1" dirty="0" err="1" smtClean="0"/>
              <a:t>TrakCare</a:t>
            </a:r>
            <a:r>
              <a:rPr lang="pt-BR" sz="1400" b="1" dirty="0" smtClean="0"/>
              <a:t> para possibilitar um atendimento rápido em qualquer lugar..</a:t>
            </a:r>
            <a:endParaRPr lang="pt-BR" sz="1400" b="1" dirty="0"/>
          </a:p>
        </p:txBody>
      </p:sp>
      <p:pic>
        <p:nvPicPr>
          <p:cNvPr id="2052" name="Picture 4" descr="C:\Users\Intersystems\Desktop\Imagem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69500"/>
            <a:ext cx="2439471" cy="5291540"/>
          </a:xfrm>
          <a:prstGeom prst="rect">
            <a:avLst/>
          </a:prstGeom>
          <a:noFill/>
        </p:spPr>
      </p:pic>
      <p:pic>
        <p:nvPicPr>
          <p:cNvPr id="10" name="Picture 4" descr="2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137" y="1166883"/>
            <a:ext cx="1530350" cy="19446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 do Projeto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0700" y="1676400"/>
            <a:ext cx="8153400" cy="2763834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Implementar o Registro Eletrônico em Saúde para as Emergências do Hospitais de Referência nas doze cidades-sede dos jogos, assim como nas unidades volantes localizadas em cada estádio integrando serviços de diagnóstico.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Projeto</a:t>
            </a:r>
            <a:endParaRPr lang="pt-BR"/>
          </a:p>
        </p:txBody>
      </p:sp>
      <p:grpSp>
        <p:nvGrpSpPr>
          <p:cNvPr id="2" name="Grupo 68"/>
          <p:cNvGrpSpPr/>
          <p:nvPr/>
        </p:nvGrpSpPr>
        <p:grpSpPr>
          <a:xfrm>
            <a:off x="4444098" y="1460311"/>
            <a:ext cx="4263173" cy="4285398"/>
            <a:chOff x="1086749" y="1283789"/>
            <a:chExt cx="5805369" cy="5212546"/>
          </a:xfrm>
        </p:grpSpPr>
        <p:grpSp>
          <p:nvGrpSpPr>
            <p:cNvPr id="4" name="Grupo 63"/>
            <p:cNvGrpSpPr/>
            <p:nvPr/>
          </p:nvGrpSpPr>
          <p:grpSpPr>
            <a:xfrm>
              <a:off x="1086749" y="1283789"/>
              <a:ext cx="5805369" cy="5212546"/>
              <a:chOff x="1086749" y="1283789"/>
              <a:chExt cx="5805369" cy="5212546"/>
            </a:xfrm>
          </p:grpSpPr>
          <p:grpSp>
            <p:nvGrpSpPr>
              <p:cNvPr id="6" name="Group 13"/>
              <p:cNvGrpSpPr>
                <a:grpSpLocks/>
              </p:cNvGrpSpPr>
              <p:nvPr/>
            </p:nvGrpSpPr>
            <p:grpSpPr bwMode="auto">
              <a:xfrm>
                <a:off x="1086749" y="1283789"/>
                <a:ext cx="5805369" cy="5212546"/>
                <a:chOff x="3107" y="663"/>
                <a:chExt cx="2395" cy="2631"/>
              </a:xfrm>
            </p:grpSpPr>
            <p:sp>
              <p:nvSpPr>
                <p:cNvPr id="7" name="Rectangle 14"/>
                <p:cNvSpPr>
                  <a:spLocks noChangeArrowheads="1"/>
                </p:cNvSpPr>
                <p:nvPr/>
              </p:nvSpPr>
              <p:spPr bwMode="auto">
                <a:xfrm>
                  <a:off x="4133" y="1283"/>
                  <a:ext cx="128" cy="40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endParaRPr kumimoji="1" lang="pt-BR" sz="2800">
                    <a:latin typeface="Tahoma" pitchFamily="34" charset="0"/>
                  </a:endParaRPr>
                </a:p>
              </p:txBody>
            </p:sp>
            <p:sp>
              <p:nvSpPr>
                <p:cNvPr id="8" name="Freeform 15"/>
                <p:cNvSpPr>
                  <a:spLocks/>
                </p:cNvSpPr>
                <p:nvPr/>
              </p:nvSpPr>
              <p:spPr bwMode="auto">
                <a:xfrm>
                  <a:off x="3107" y="837"/>
                  <a:ext cx="1065" cy="934"/>
                </a:xfrm>
                <a:custGeom>
                  <a:avLst/>
                  <a:gdLst>
                    <a:gd name="T0" fmla="*/ 632 w 1408"/>
                    <a:gd name="T1" fmla="*/ 144 h 1049"/>
                    <a:gd name="T2" fmla="*/ 613 w 1408"/>
                    <a:gd name="T3" fmla="*/ 193 h 1049"/>
                    <a:gd name="T4" fmla="*/ 576 w 1408"/>
                    <a:gd name="T5" fmla="*/ 177 h 1049"/>
                    <a:gd name="T6" fmla="*/ 552 w 1408"/>
                    <a:gd name="T7" fmla="*/ 217 h 1049"/>
                    <a:gd name="T8" fmla="*/ 523 w 1408"/>
                    <a:gd name="T9" fmla="*/ 169 h 1049"/>
                    <a:gd name="T10" fmla="*/ 520 w 1408"/>
                    <a:gd name="T11" fmla="*/ 89 h 1049"/>
                    <a:gd name="T12" fmla="*/ 496 w 1408"/>
                    <a:gd name="T13" fmla="*/ 32 h 1049"/>
                    <a:gd name="T14" fmla="*/ 463 w 1408"/>
                    <a:gd name="T15" fmla="*/ 16 h 1049"/>
                    <a:gd name="T16" fmla="*/ 421 w 1408"/>
                    <a:gd name="T17" fmla="*/ 64 h 1049"/>
                    <a:gd name="T18" fmla="*/ 379 w 1408"/>
                    <a:gd name="T19" fmla="*/ 105 h 1049"/>
                    <a:gd name="T20" fmla="*/ 323 w 1408"/>
                    <a:gd name="T21" fmla="*/ 81 h 1049"/>
                    <a:gd name="T22" fmla="*/ 300 w 1408"/>
                    <a:gd name="T23" fmla="*/ 47 h 1049"/>
                    <a:gd name="T24" fmla="*/ 271 w 1408"/>
                    <a:gd name="T25" fmla="*/ 40 h 1049"/>
                    <a:gd name="T26" fmla="*/ 238 w 1408"/>
                    <a:gd name="T27" fmla="*/ 47 h 1049"/>
                    <a:gd name="T28" fmla="*/ 206 w 1408"/>
                    <a:gd name="T29" fmla="*/ 40 h 1049"/>
                    <a:gd name="T30" fmla="*/ 172 w 1408"/>
                    <a:gd name="T31" fmla="*/ 72 h 1049"/>
                    <a:gd name="T32" fmla="*/ 206 w 1408"/>
                    <a:gd name="T33" fmla="*/ 98 h 1049"/>
                    <a:gd name="T34" fmla="*/ 168 w 1408"/>
                    <a:gd name="T35" fmla="*/ 137 h 1049"/>
                    <a:gd name="T36" fmla="*/ 191 w 1408"/>
                    <a:gd name="T37" fmla="*/ 217 h 1049"/>
                    <a:gd name="T38" fmla="*/ 182 w 1408"/>
                    <a:gd name="T39" fmla="*/ 370 h 1049"/>
                    <a:gd name="T40" fmla="*/ 149 w 1408"/>
                    <a:gd name="T41" fmla="*/ 418 h 1049"/>
                    <a:gd name="T42" fmla="*/ 88 w 1408"/>
                    <a:gd name="T43" fmla="*/ 436 h 1049"/>
                    <a:gd name="T44" fmla="*/ 51 w 1408"/>
                    <a:gd name="T45" fmla="*/ 483 h 1049"/>
                    <a:gd name="T46" fmla="*/ 27 w 1408"/>
                    <a:gd name="T47" fmla="*/ 573 h 1049"/>
                    <a:gd name="T48" fmla="*/ 0 w 1408"/>
                    <a:gd name="T49" fmla="*/ 613 h 1049"/>
                    <a:gd name="T50" fmla="*/ 33 w 1408"/>
                    <a:gd name="T51" fmla="*/ 685 h 1049"/>
                    <a:gd name="T52" fmla="*/ 51 w 1408"/>
                    <a:gd name="T53" fmla="*/ 750 h 1049"/>
                    <a:gd name="T54" fmla="*/ 88 w 1408"/>
                    <a:gd name="T55" fmla="*/ 765 h 1049"/>
                    <a:gd name="T56" fmla="*/ 154 w 1408"/>
                    <a:gd name="T57" fmla="*/ 741 h 1049"/>
                    <a:gd name="T58" fmla="*/ 163 w 1408"/>
                    <a:gd name="T59" fmla="*/ 799 h 1049"/>
                    <a:gd name="T60" fmla="*/ 229 w 1408"/>
                    <a:gd name="T61" fmla="*/ 822 h 1049"/>
                    <a:gd name="T62" fmla="*/ 281 w 1408"/>
                    <a:gd name="T63" fmla="*/ 806 h 1049"/>
                    <a:gd name="T64" fmla="*/ 314 w 1408"/>
                    <a:gd name="T65" fmla="*/ 790 h 1049"/>
                    <a:gd name="T66" fmla="*/ 351 w 1408"/>
                    <a:gd name="T67" fmla="*/ 726 h 1049"/>
                    <a:gd name="T68" fmla="*/ 391 w 1408"/>
                    <a:gd name="T69" fmla="*/ 735 h 1049"/>
                    <a:gd name="T70" fmla="*/ 416 w 1408"/>
                    <a:gd name="T71" fmla="*/ 719 h 1049"/>
                    <a:gd name="T72" fmla="*/ 445 w 1408"/>
                    <a:gd name="T73" fmla="*/ 693 h 1049"/>
                    <a:gd name="T74" fmla="*/ 473 w 1408"/>
                    <a:gd name="T75" fmla="*/ 644 h 1049"/>
                    <a:gd name="T76" fmla="*/ 511 w 1408"/>
                    <a:gd name="T77" fmla="*/ 644 h 1049"/>
                    <a:gd name="T78" fmla="*/ 548 w 1408"/>
                    <a:gd name="T79" fmla="*/ 669 h 1049"/>
                    <a:gd name="T80" fmla="*/ 637 w 1408"/>
                    <a:gd name="T81" fmla="*/ 669 h 1049"/>
                    <a:gd name="T82" fmla="*/ 689 w 1408"/>
                    <a:gd name="T83" fmla="*/ 676 h 1049"/>
                    <a:gd name="T84" fmla="*/ 716 w 1408"/>
                    <a:gd name="T85" fmla="*/ 644 h 1049"/>
                    <a:gd name="T86" fmla="*/ 721 w 1408"/>
                    <a:gd name="T87" fmla="*/ 540 h 1049"/>
                    <a:gd name="T88" fmla="*/ 777 w 1408"/>
                    <a:gd name="T89" fmla="*/ 256 h 1049"/>
                    <a:gd name="T90" fmla="*/ 750 w 1408"/>
                    <a:gd name="T91" fmla="*/ 226 h 1049"/>
                    <a:gd name="T92" fmla="*/ 707 w 1408"/>
                    <a:gd name="T93" fmla="*/ 208 h 1049"/>
                    <a:gd name="T94" fmla="*/ 689 w 1408"/>
                    <a:gd name="T95" fmla="*/ 144 h 1049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408"/>
                    <a:gd name="T145" fmla="*/ 0 h 1049"/>
                    <a:gd name="T146" fmla="*/ 1408 w 1408"/>
                    <a:gd name="T147" fmla="*/ 1049 h 1049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408" h="1049">
                      <a:moveTo>
                        <a:pt x="1195" y="152"/>
                      </a:moveTo>
                      <a:lnTo>
                        <a:pt x="1129" y="152"/>
                      </a:lnTo>
                      <a:lnTo>
                        <a:pt x="1113" y="162"/>
                      </a:lnTo>
                      <a:lnTo>
                        <a:pt x="1104" y="182"/>
                      </a:lnTo>
                      <a:lnTo>
                        <a:pt x="1097" y="204"/>
                      </a:lnTo>
                      <a:lnTo>
                        <a:pt x="1079" y="213"/>
                      </a:lnTo>
                      <a:lnTo>
                        <a:pt x="1088" y="233"/>
                      </a:lnTo>
                      <a:lnTo>
                        <a:pt x="1072" y="244"/>
                      </a:lnTo>
                      <a:lnTo>
                        <a:pt x="1056" y="244"/>
                      </a:lnTo>
                      <a:lnTo>
                        <a:pt x="1040" y="224"/>
                      </a:lnTo>
                      <a:lnTo>
                        <a:pt x="1022" y="224"/>
                      </a:lnTo>
                      <a:lnTo>
                        <a:pt x="1006" y="224"/>
                      </a:lnTo>
                      <a:lnTo>
                        <a:pt x="990" y="233"/>
                      </a:lnTo>
                      <a:lnTo>
                        <a:pt x="982" y="254"/>
                      </a:lnTo>
                      <a:lnTo>
                        <a:pt x="974" y="274"/>
                      </a:lnTo>
                      <a:lnTo>
                        <a:pt x="965" y="274"/>
                      </a:lnTo>
                      <a:lnTo>
                        <a:pt x="949" y="263"/>
                      </a:lnTo>
                      <a:lnTo>
                        <a:pt x="933" y="254"/>
                      </a:lnTo>
                      <a:lnTo>
                        <a:pt x="915" y="233"/>
                      </a:lnTo>
                      <a:lnTo>
                        <a:pt x="915" y="213"/>
                      </a:lnTo>
                      <a:lnTo>
                        <a:pt x="924" y="193"/>
                      </a:lnTo>
                      <a:lnTo>
                        <a:pt x="915" y="173"/>
                      </a:lnTo>
                      <a:lnTo>
                        <a:pt x="915" y="132"/>
                      </a:lnTo>
                      <a:lnTo>
                        <a:pt x="908" y="112"/>
                      </a:lnTo>
                      <a:lnTo>
                        <a:pt x="892" y="102"/>
                      </a:lnTo>
                      <a:lnTo>
                        <a:pt x="875" y="81"/>
                      </a:lnTo>
                      <a:lnTo>
                        <a:pt x="875" y="60"/>
                      </a:lnTo>
                      <a:lnTo>
                        <a:pt x="867" y="40"/>
                      </a:lnTo>
                      <a:lnTo>
                        <a:pt x="859" y="20"/>
                      </a:lnTo>
                      <a:lnTo>
                        <a:pt x="859" y="0"/>
                      </a:lnTo>
                      <a:lnTo>
                        <a:pt x="843" y="0"/>
                      </a:lnTo>
                      <a:lnTo>
                        <a:pt x="809" y="20"/>
                      </a:lnTo>
                      <a:lnTo>
                        <a:pt x="777" y="20"/>
                      </a:lnTo>
                      <a:lnTo>
                        <a:pt x="761" y="60"/>
                      </a:lnTo>
                      <a:lnTo>
                        <a:pt x="752" y="81"/>
                      </a:lnTo>
                      <a:lnTo>
                        <a:pt x="736" y="81"/>
                      </a:lnTo>
                      <a:lnTo>
                        <a:pt x="718" y="91"/>
                      </a:lnTo>
                      <a:lnTo>
                        <a:pt x="704" y="91"/>
                      </a:lnTo>
                      <a:lnTo>
                        <a:pt x="695" y="112"/>
                      </a:lnTo>
                      <a:lnTo>
                        <a:pt x="663" y="132"/>
                      </a:lnTo>
                      <a:lnTo>
                        <a:pt x="645" y="123"/>
                      </a:lnTo>
                      <a:lnTo>
                        <a:pt x="597" y="123"/>
                      </a:lnTo>
                      <a:lnTo>
                        <a:pt x="580" y="112"/>
                      </a:lnTo>
                      <a:lnTo>
                        <a:pt x="564" y="102"/>
                      </a:lnTo>
                      <a:lnTo>
                        <a:pt x="548" y="102"/>
                      </a:lnTo>
                      <a:lnTo>
                        <a:pt x="531" y="102"/>
                      </a:lnTo>
                      <a:lnTo>
                        <a:pt x="523" y="81"/>
                      </a:lnTo>
                      <a:lnTo>
                        <a:pt x="523" y="60"/>
                      </a:lnTo>
                      <a:lnTo>
                        <a:pt x="523" y="40"/>
                      </a:lnTo>
                      <a:lnTo>
                        <a:pt x="506" y="20"/>
                      </a:lnTo>
                      <a:lnTo>
                        <a:pt x="490" y="40"/>
                      </a:lnTo>
                      <a:lnTo>
                        <a:pt x="473" y="51"/>
                      </a:lnTo>
                      <a:lnTo>
                        <a:pt x="457" y="51"/>
                      </a:lnTo>
                      <a:lnTo>
                        <a:pt x="441" y="40"/>
                      </a:lnTo>
                      <a:lnTo>
                        <a:pt x="425" y="40"/>
                      </a:lnTo>
                      <a:lnTo>
                        <a:pt x="416" y="60"/>
                      </a:lnTo>
                      <a:lnTo>
                        <a:pt x="409" y="60"/>
                      </a:lnTo>
                      <a:lnTo>
                        <a:pt x="391" y="60"/>
                      </a:lnTo>
                      <a:lnTo>
                        <a:pt x="375" y="60"/>
                      </a:lnTo>
                      <a:lnTo>
                        <a:pt x="359" y="51"/>
                      </a:lnTo>
                      <a:lnTo>
                        <a:pt x="343" y="51"/>
                      </a:lnTo>
                      <a:lnTo>
                        <a:pt x="327" y="51"/>
                      </a:lnTo>
                      <a:lnTo>
                        <a:pt x="309" y="71"/>
                      </a:lnTo>
                      <a:lnTo>
                        <a:pt x="302" y="91"/>
                      </a:lnTo>
                      <a:lnTo>
                        <a:pt x="309" y="112"/>
                      </a:lnTo>
                      <a:lnTo>
                        <a:pt x="327" y="112"/>
                      </a:lnTo>
                      <a:lnTo>
                        <a:pt x="343" y="123"/>
                      </a:lnTo>
                      <a:lnTo>
                        <a:pt x="359" y="123"/>
                      </a:lnTo>
                      <a:lnTo>
                        <a:pt x="359" y="143"/>
                      </a:lnTo>
                      <a:lnTo>
                        <a:pt x="343" y="152"/>
                      </a:lnTo>
                      <a:lnTo>
                        <a:pt x="327" y="143"/>
                      </a:lnTo>
                      <a:lnTo>
                        <a:pt x="294" y="173"/>
                      </a:lnTo>
                      <a:lnTo>
                        <a:pt x="302" y="193"/>
                      </a:lnTo>
                      <a:lnTo>
                        <a:pt x="302" y="213"/>
                      </a:lnTo>
                      <a:lnTo>
                        <a:pt x="309" y="233"/>
                      </a:lnTo>
                      <a:lnTo>
                        <a:pt x="334" y="274"/>
                      </a:lnTo>
                      <a:lnTo>
                        <a:pt x="334" y="366"/>
                      </a:lnTo>
                      <a:lnTo>
                        <a:pt x="327" y="396"/>
                      </a:lnTo>
                      <a:lnTo>
                        <a:pt x="327" y="447"/>
                      </a:lnTo>
                      <a:lnTo>
                        <a:pt x="318" y="467"/>
                      </a:lnTo>
                      <a:lnTo>
                        <a:pt x="318" y="488"/>
                      </a:lnTo>
                      <a:lnTo>
                        <a:pt x="309" y="508"/>
                      </a:lnTo>
                      <a:lnTo>
                        <a:pt x="277" y="528"/>
                      </a:lnTo>
                      <a:lnTo>
                        <a:pt x="261" y="528"/>
                      </a:lnTo>
                      <a:lnTo>
                        <a:pt x="236" y="528"/>
                      </a:lnTo>
                      <a:lnTo>
                        <a:pt x="220" y="539"/>
                      </a:lnTo>
                      <a:lnTo>
                        <a:pt x="203" y="550"/>
                      </a:lnTo>
                      <a:lnTo>
                        <a:pt x="154" y="550"/>
                      </a:lnTo>
                      <a:lnTo>
                        <a:pt x="139" y="559"/>
                      </a:lnTo>
                      <a:lnTo>
                        <a:pt x="121" y="580"/>
                      </a:lnTo>
                      <a:lnTo>
                        <a:pt x="105" y="589"/>
                      </a:lnTo>
                      <a:lnTo>
                        <a:pt x="89" y="609"/>
                      </a:lnTo>
                      <a:lnTo>
                        <a:pt x="64" y="651"/>
                      </a:lnTo>
                      <a:lnTo>
                        <a:pt x="57" y="670"/>
                      </a:lnTo>
                      <a:lnTo>
                        <a:pt x="57" y="692"/>
                      </a:lnTo>
                      <a:lnTo>
                        <a:pt x="48" y="722"/>
                      </a:lnTo>
                      <a:lnTo>
                        <a:pt x="32" y="722"/>
                      </a:lnTo>
                      <a:lnTo>
                        <a:pt x="16" y="732"/>
                      </a:lnTo>
                      <a:lnTo>
                        <a:pt x="7" y="751"/>
                      </a:lnTo>
                      <a:lnTo>
                        <a:pt x="0" y="773"/>
                      </a:lnTo>
                      <a:lnTo>
                        <a:pt x="0" y="793"/>
                      </a:lnTo>
                      <a:lnTo>
                        <a:pt x="32" y="834"/>
                      </a:lnTo>
                      <a:lnTo>
                        <a:pt x="39" y="853"/>
                      </a:lnTo>
                      <a:lnTo>
                        <a:pt x="57" y="864"/>
                      </a:lnTo>
                      <a:lnTo>
                        <a:pt x="64" y="884"/>
                      </a:lnTo>
                      <a:lnTo>
                        <a:pt x="82" y="915"/>
                      </a:lnTo>
                      <a:lnTo>
                        <a:pt x="71" y="935"/>
                      </a:lnTo>
                      <a:lnTo>
                        <a:pt x="89" y="946"/>
                      </a:lnTo>
                      <a:lnTo>
                        <a:pt x="105" y="946"/>
                      </a:lnTo>
                      <a:lnTo>
                        <a:pt x="121" y="946"/>
                      </a:lnTo>
                      <a:lnTo>
                        <a:pt x="139" y="956"/>
                      </a:lnTo>
                      <a:lnTo>
                        <a:pt x="154" y="965"/>
                      </a:lnTo>
                      <a:lnTo>
                        <a:pt x="171" y="977"/>
                      </a:lnTo>
                      <a:lnTo>
                        <a:pt x="203" y="977"/>
                      </a:lnTo>
                      <a:lnTo>
                        <a:pt x="220" y="965"/>
                      </a:lnTo>
                      <a:lnTo>
                        <a:pt x="269" y="935"/>
                      </a:lnTo>
                      <a:lnTo>
                        <a:pt x="286" y="946"/>
                      </a:lnTo>
                      <a:lnTo>
                        <a:pt x="277" y="965"/>
                      </a:lnTo>
                      <a:lnTo>
                        <a:pt x="277" y="985"/>
                      </a:lnTo>
                      <a:lnTo>
                        <a:pt x="286" y="1007"/>
                      </a:lnTo>
                      <a:lnTo>
                        <a:pt x="286" y="1048"/>
                      </a:lnTo>
                      <a:lnTo>
                        <a:pt x="334" y="1048"/>
                      </a:lnTo>
                      <a:lnTo>
                        <a:pt x="352" y="1037"/>
                      </a:lnTo>
                      <a:lnTo>
                        <a:pt x="400" y="1037"/>
                      </a:lnTo>
                      <a:lnTo>
                        <a:pt x="416" y="1048"/>
                      </a:lnTo>
                      <a:lnTo>
                        <a:pt x="448" y="1048"/>
                      </a:lnTo>
                      <a:lnTo>
                        <a:pt x="466" y="1026"/>
                      </a:lnTo>
                      <a:lnTo>
                        <a:pt x="490" y="1016"/>
                      </a:lnTo>
                      <a:lnTo>
                        <a:pt x="506" y="1016"/>
                      </a:lnTo>
                      <a:lnTo>
                        <a:pt x="523" y="1007"/>
                      </a:lnTo>
                      <a:lnTo>
                        <a:pt x="531" y="985"/>
                      </a:lnTo>
                      <a:lnTo>
                        <a:pt x="548" y="996"/>
                      </a:lnTo>
                      <a:lnTo>
                        <a:pt x="580" y="977"/>
                      </a:lnTo>
                      <a:lnTo>
                        <a:pt x="598" y="947"/>
                      </a:lnTo>
                      <a:lnTo>
                        <a:pt x="597" y="935"/>
                      </a:lnTo>
                      <a:lnTo>
                        <a:pt x="613" y="915"/>
                      </a:lnTo>
                      <a:lnTo>
                        <a:pt x="630" y="915"/>
                      </a:lnTo>
                      <a:lnTo>
                        <a:pt x="645" y="915"/>
                      </a:lnTo>
                      <a:lnTo>
                        <a:pt x="663" y="915"/>
                      </a:lnTo>
                      <a:lnTo>
                        <a:pt x="683" y="927"/>
                      </a:lnTo>
                      <a:lnTo>
                        <a:pt x="695" y="915"/>
                      </a:lnTo>
                      <a:lnTo>
                        <a:pt x="711" y="915"/>
                      </a:lnTo>
                      <a:lnTo>
                        <a:pt x="718" y="924"/>
                      </a:lnTo>
                      <a:lnTo>
                        <a:pt x="727" y="906"/>
                      </a:lnTo>
                      <a:lnTo>
                        <a:pt x="736" y="884"/>
                      </a:lnTo>
                      <a:lnTo>
                        <a:pt x="743" y="864"/>
                      </a:lnTo>
                      <a:lnTo>
                        <a:pt x="761" y="874"/>
                      </a:lnTo>
                      <a:lnTo>
                        <a:pt x="777" y="874"/>
                      </a:lnTo>
                      <a:lnTo>
                        <a:pt x="793" y="864"/>
                      </a:lnTo>
                      <a:lnTo>
                        <a:pt x="801" y="843"/>
                      </a:lnTo>
                      <a:lnTo>
                        <a:pt x="809" y="823"/>
                      </a:lnTo>
                      <a:lnTo>
                        <a:pt x="826" y="812"/>
                      </a:lnTo>
                      <a:lnTo>
                        <a:pt x="843" y="823"/>
                      </a:lnTo>
                      <a:lnTo>
                        <a:pt x="859" y="804"/>
                      </a:lnTo>
                      <a:lnTo>
                        <a:pt x="875" y="812"/>
                      </a:lnTo>
                      <a:lnTo>
                        <a:pt x="892" y="812"/>
                      </a:lnTo>
                      <a:lnTo>
                        <a:pt x="908" y="823"/>
                      </a:lnTo>
                      <a:lnTo>
                        <a:pt x="924" y="834"/>
                      </a:lnTo>
                      <a:lnTo>
                        <a:pt x="940" y="843"/>
                      </a:lnTo>
                      <a:lnTo>
                        <a:pt x="958" y="843"/>
                      </a:lnTo>
                      <a:lnTo>
                        <a:pt x="974" y="843"/>
                      </a:lnTo>
                      <a:lnTo>
                        <a:pt x="990" y="853"/>
                      </a:lnTo>
                      <a:lnTo>
                        <a:pt x="1088" y="853"/>
                      </a:lnTo>
                      <a:lnTo>
                        <a:pt x="1113" y="843"/>
                      </a:lnTo>
                      <a:lnTo>
                        <a:pt x="1137" y="843"/>
                      </a:lnTo>
                      <a:lnTo>
                        <a:pt x="1161" y="853"/>
                      </a:lnTo>
                      <a:lnTo>
                        <a:pt x="1179" y="853"/>
                      </a:lnTo>
                      <a:lnTo>
                        <a:pt x="1204" y="853"/>
                      </a:lnTo>
                      <a:lnTo>
                        <a:pt x="1228" y="843"/>
                      </a:lnTo>
                      <a:lnTo>
                        <a:pt x="1244" y="843"/>
                      </a:lnTo>
                      <a:lnTo>
                        <a:pt x="1252" y="834"/>
                      </a:lnTo>
                      <a:lnTo>
                        <a:pt x="1252" y="812"/>
                      </a:lnTo>
                      <a:lnTo>
                        <a:pt x="1280" y="751"/>
                      </a:lnTo>
                      <a:lnTo>
                        <a:pt x="1285" y="742"/>
                      </a:lnTo>
                      <a:lnTo>
                        <a:pt x="1260" y="701"/>
                      </a:lnTo>
                      <a:lnTo>
                        <a:pt x="1260" y="681"/>
                      </a:lnTo>
                      <a:lnTo>
                        <a:pt x="1407" y="335"/>
                      </a:lnTo>
                      <a:lnTo>
                        <a:pt x="1407" y="316"/>
                      </a:lnTo>
                      <a:lnTo>
                        <a:pt x="1383" y="324"/>
                      </a:lnTo>
                      <a:lnTo>
                        <a:pt x="1358" y="324"/>
                      </a:lnTo>
                      <a:lnTo>
                        <a:pt x="1342" y="316"/>
                      </a:lnTo>
                      <a:lnTo>
                        <a:pt x="1335" y="294"/>
                      </a:lnTo>
                      <a:lnTo>
                        <a:pt x="1326" y="285"/>
                      </a:lnTo>
                      <a:lnTo>
                        <a:pt x="1310" y="285"/>
                      </a:lnTo>
                      <a:lnTo>
                        <a:pt x="1292" y="285"/>
                      </a:lnTo>
                      <a:lnTo>
                        <a:pt x="1277" y="285"/>
                      </a:lnTo>
                      <a:lnTo>
                        <a:pt x="1252" y="274"/>
                      </a:lnTo>
                      <a:lnTo>
                        <a:pt x="1236" y="263"/>
                      </a:lnTo>
                      <a:lnTo>
                        <a:pt x="1236" y="244"/>
                      </a:lnTo>
                      <a:lnTo>
                        <a:pt x="1219" y="224"/>
                      </a:lnTo>
                      <a:lnTo>
                        <a:pt x="1210" y="204"/>
                      </a:lnTo>
                      <a:lnTo>
                        <a:pt x="1204" y="182"/>
                      </a:lnTo>
                      <a:lnTo>
                        <a:pt x="1195" y="162"/>
                      </a:lnTo>
                      <a:lnTo>
                        <a:pt x="1195" y="152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" name="Freeform 16"/>
                <p:cNvSpPr>
                  <a:spLocks/>
                </p:cNvSpPr>
                <p:nvPr/>
              </p:nvSpPr>
              <p:spPr bwMode="auto">
                <a:xfrm>
                  <a:off x="3558" y="1555"/>
                  <a:ext cx="417" cy="387"/>
                </a:xfrm>
                <a:custGeom>
                  <a:avLst/>
                  <a:gdLst>
                    <a:gd name="T0" fmla="*/ 286 w 552"/>
                    <a:gd name="T1" fmla="*/ 326 h 436"/>
                    <a:gd name="T2" fmla="*/ 295 w 552"/>
                    <a:gd name="T3" fmla="*/ 302 h 436"/>
                    <a:gd name="T4" fmla="*/ 308 w 552"/>
                    <a:gd name="T5" fmla="*/ 286 h 436"/>
                    <a:gd name="T6" fmla="*/ 314 w 552"/>
                    <a:gd name="T7" fmla="*/ 255 h 436"/>
                    <a:gd name="T8" fmla="*/ 304 w 552"/>
                    <a:gd name="T9" fmla="*/ 222 h 436"/>
                    <a:gd name="T10" fmla="*/ 308 w 552"/>
                    <a:gd name="T11" fmla="*/ 191 h 436"/>
                    <a:gd name="T12" fmla="*/ 290 w 552"/>
                    <a:gd name="T13" fmla="*/ 191 h 436"/>
                    <a:gd name="T14" fmla="*/ 276 w 552"/>
                    <a:gd name="T15" fmla="*/ 182 h 436"/>
                    <a:gd name="T16" fmla="*/ 258 w 552"/>
                    <a:gd name="T17" fmla="*/ 166 h 436"/>
                    <a:gd name="T18" fmla="*/ 239 w 552"/>
                    <a:gd name="T19" fmla="*/ 142 h 436"/>
                    <a:gd name="T20" fmla="*/ 239 w 552"/>
                    <a:gd name="T21" fmla="*/ 111 h 436"/>
                    <a:gd name="T22" fmla="*/ 239 w 552"/>
                    <a:gd name="T23" fmla="*/ 80 h 436"/>
                    <a:gd name="T24" fmla="*/ 233 w 552"/>
                    <a:gd name="T25" fmla="*/ 46 h 436"/>
                    <a:gd name="T26" fmla="*/ 224 w 552"/>
                    <a:gd name="T27" fmla="*/ 38 h 436"/>
                    <a:gd name="T28" fmla="*/ 206 w 552"/>
                    <a:gd name="T29" fmla="*/ 31 h 436"/>
                    <a:gd name="T30" fmla="*/ 187 w 552"/>
                    <a:gd name="T31" fmla="*/ 23 h 436"/>
                    <a:gd name="T32" fmla="*/ 168 w 552"/>
                    <a:gd name="T33" fmla="*/ 6 h 436"/>
                    <a:gd name="T34" fmla="*/ 150 w 552"/>
                    <a:gd name="T35" fmla="*/ 0 h 436"/>
                    <a:gd name="T36" fmla="*/ 131 w 552"/>
                    <a:gd name="T37" fmla="*/ 6 h 436"/>
                    <a:gd name="T38" fmla="*/ 116 w 552"/>
                    <a:gd name="T39" fmla="*/ 31 h 436"/>
                    <a:gd name="T40" fmla="*/ 103 w 552"/>
                    <a:gd name="T41" fmla="*/ 55 h 436"/>
                    <a:gd name="T42" fmla="*/ 83 w 552"/>
                    <a:gd name="T43" fmla="*/ 46 h 436"/>
                    <a:gd name="T44" fmla="*/ 74 w 552"/>
                    <a:gd name="T45" fmla="*/ 80 h 436"/>
                    <a:gd name="T46" fmla="*/ 65 w 552"/>
                    <a:gd name="T47" fmla="*/ 87 h 436"/>
                    <a:gd name="T48" fmla="*/ 49 w 552"/>
                    <a:gd name="T49" fmla="*/ 96 h 436"/>
                    <a:gd name="T50" fmla="*/ 27 w 552"/>
                    <a:gd name="T51" fmla="*/ 87 h 436"/>
                    <a:gd name="T52" fmla="*/ 9 w 552"/>
                    <a:gd name="T53" fmla="*/ 87 h 436"/>
                    <a:gd name="T54" fmla="*/ 1 w 552"/>
                    <a:gd name="T55" fmla="*/ 112 h 436"/>
                    <a:gd name="T56" fmla="*/ 20 w 552"/>
                    <a:gd name="T57" fmla="*/ 110 h 436"/>
                    <a:gd name="T58" fmla="*/ 39 w 552"/>
                    <a:gd name="T59" fmla="*/ 107 h 436"/>
                    <a:gd name="T60" fmla="*/ 55 w 552"/>
                    <a:gd name="T61" fmla="*/ 111 h 436"/>
                    <a:gd name="T62" fmla="*/ 56 w 552"/>
                    <a:gd name="T63" fmla="*/ 136 h 436"/>
                    <a:gd name="T64" fmla="*/ 61 w 552"/>
                    <a:gd name="T65" fmla="*/ 166 h 436"/>
                    <a:gd name="T66" fmla="*/ 61 w 552"/>
                    <a:gd name="T67" fmla="*/ 198 h 436"/>
                    <a:gd name="T68" fmla="*/ 74 w 552"/>
                    <a:gd name="T69" fmla="*/ 239 h 436"/>
                    <a:gd name="T70" fmla="*/ 94 w 552"/>
                    <a:gd name="T71" fmla="*/ 262 h 436"/>
                    <a:gd name="T72" fmla="*/ 112 w 552"/>
                    <a:gd name="T73" fmla="*/ 277 h 436"/>
                    <a:gd name="T74" fmla="*/ 136 w 552"/>
                    <a:gd name="T75" fmla="*/ 277 h 436"/>
                    <a:gd name="T76" fmla="*/ 154 w 552"/>
                    <a:gd name="T77" fmla="*/ 277 h 436"/>
                    <a:gd name="T78" fmla="*/ 174 w 552"/>
                    <a:gd name="T79" fmla="*/ 295 h 436"/>
                    <a:gd name="T80" fmla="*/ 196 w 552"/>
                    <a:gd name="T81" fmla="*/ 302 h 436"/>
                    <a:gd name="T82" fmla="*/ 215 w 552"/>
                    <a:gd name="T83" fmla="*/ 326 h 436"/>
                    <a:gd name="T84" fmla="*/ 233 w 552"/>
                    <a:gd name="T85" fmla="*/ 343 h 436"/>
                    <a:gd name="T86" fmla="*/ 253 w 552"/>
                    <a:gd name="T87" fmla="*/ 334 h 436"/>
                    <a:gd name="T88" fmla="*/ 272 w 552"/>
                    <a:gd name="T89" fmla="*/ 343 h 4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552"/>
                    <a:gd name="T136" fmla="*/ 0 h 436"/>
                    <a:gd name="T137" fmla="*/ 552 w 552"/>
                    <a:gd name="T138" fmla="*/ 436 h 4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552" h="436">
                      <a:moveTo>
                        <a:pt x="483" y="435"/>
                      </a:moveTo>
                      <a:lnTo>
                        <a:pt x="501" y="414"/>
                      </a:lnTo>
                      <a:lnTo>
                        <a:pt x="508" y="394"/>
                      </a:lnTo>
                      <a:lnTo>
                        <a:pt x="517" y="383"/>
                      </a:lnTo>
                      <a:lnTo>
                        <a:pt x="524" y="374"/>
                      </a:lnTo>
                      <a:lnTo>
                        <a:pt x="540" y="363"/>
                      </a:lnTo>
                      <a:lnTo>
                        <a:pt x="551" y="343"/>
                      </a:lnTo>
                      <a:lnTo>
                        <a:pt x="551" y="323"/>
                      </a:lnTo>
                      <a:lnTo>
                        <a:pt x="540" y="303"/>
                      </a:lnTo>
                      <a:lnTo>
                        <a:pt x="533" y="282"/>
                      </a:lnTo>
                      <a:lnTo>
                        <a:pt x="533" y="261"/>
                      </a:lnTo>
                      <a:lnTo>
                        <a:pt x="540" y="242"/>
                      </a:lnTo>
                      <a:lnTo>
                        <a:pt x="524" y="242"/>
                      </a:lnTo>
                      <a:lnTo>
                        <a:pt x="508" y="242"/>
                      </a:lnTo>
                      <a:lnTo>
                        <a:pt x="501" y="220"/>
                      </a:lnTo>
                      <a:lnTo>
                        <a:pt x="483" y="231"/>
                      </a:lnTo>
                      <a:lnTo>
                        <a:pt x="468" y="220"/>
                      </a:lnTo>
                      <a:lnTo>
                        <a:pt x="451" y="211"/>
                      </a:lnTo>
                      <a:lnTo>
                        <a:pt x="434" y="202"/>
                      </a:lnTo>
                      <a:lnTo>
                        <a:pt x="418" y="180"/>
                      </a:lnTo>
                      <a:lnTo>
                        <a:pt x="409" y="160"/>
                      </a:lnTo>
                      <a:lnTo>
                        <a:pt x="418" y="141"/>
                      </a:lnTo>
                      <a:lnTo>
                        <a:pt x="426" y="119"/>
                      </a:lnTo>
                      <a:lnTo>
                        <a:pt x="418" y="101"/>
                      </a:lnTo>
                      <a:lnTo>
                        <a:pt x="409" y="79"/>
                      </a:lnTo>
                      <a:lnTo>
                        <a:pt x="409" y="59"/>
                      </a:lnTo>
                      <a:lnTo>
                        <a:pt x="409" y="48"/>
                      </a:lnTo>
                      <a:lnTo>
                        <a:pt x="393" y="48"/>
                      </a:lnTo>
                      <a:lnTo>
                        <a:pt x="377" y="39"/>
                      </a:lnTo>
                      <a:lnTo>
                        <a:pt x="361" y="39"/>
                      </a:lnTo>
                      <a:lnTo>
                        <a:pt x="343" y="39"/>
                      </a:lnTo>
                      <a:lnTo>
                        <a:pt x="327" y="29"/>
                      </a:lnTo>
                      <a:lnTo>
                        <a:pt x="311" y="18"/>
                      </a:lnTo>
                      <a:lnTo>
                        <a:pt x="295" y="8"/>
                      </a:lnTo>
                      <a:lnTo>
                        <a:pt x="279" y="8"/>
                      </a:lnTo>
                      <a:lnTo>
                        <a:pt x="263" y="0"/>
                      </a:lnTo>
                      <a:lnTo>
                        <a:pt x="246" y="18"/>
                      </a:lnTo>
                      <a:lnTo>
                        <a:pt x="229" y="8"/>
                      </a:lnTo>
                      <a:lnTo>
                        <a:pt x="213" y="18"/>
                      </a:lnTo>
                      <a:lnTo>
                        <a:pt x="204" y="39"/>
                      </a:lnTo>
                      <a:lnTo>
                        <a:pt x="196" y="59"/>
                      </a:lnTo>
                      <a:lnTo>
                        <a:pt x="180" y="70"/>
                      </a:lnTo>
                      <a:lnTo>
                        <a:pt x="164" y="70"/>
                      </a:lnTo>
                      <a:lnTo>
                        <a:pt x="146" y="59"/>
                      </a:lnTo>
                      <a:lnTo>
                        <a:pt x="139" y="79"/>
                      </a:lnTo>
                      <a:lnTo>
                        <a:pt x="130" y="101"/>
                      </a:lnTo>
                      <a:lnTo>
                        <a:pt x="121" y="119"/>
                      </a:lnTo>
                      <a:lnTo>
                        <a:pt x="114" y="110"/>
                      </a:lnTo>
                      <a:lnTo>
                        <a:pt x="98" y="110"/>
                      </a:lnTo>
                      <a:lnTo>
                        <a:pt x="86" y="122"/>
                      </a:lnTo>
                      <a:lnTo>
                        <a:pt x="66" y="110"/>
                      </a:lnTo>
                      <a:lnTo>
                        <a:pt x="48" y="110"/>
                      </a:lnTo>
                      <a:lnTo>
                        <a:pt x="33" y="110"/>
                      </a:lnTo>
                      <a:lnTo>
                        <a:pt x="16" y="110"/>
                      </a:lnTo>
                      <a:lnTo>
                        <a:pt x="0" y="130"/>
                      </a:lnTo>
                      <a:lnTo>
                        <a:pt x="1" y="142"/>
                      </a:lnTo>
                      <a:lnTo>
                        <a:pt x="0" y="142"/>
                      </a:lnTo>
                      <a:lnTo>
                        <a:pt x="35" y="140"/>
                      </a:lnTo>
                      <a:lnTo>
                        <a:pt x="54" y="133"/>
                      </a:lnTo>
                      <a:lnTo>
                        <a:pt x="69" y="136"/>
                      </a:lnTo>
                      <a:lnTo>
                        <a:pt x="88" y="136"/>
                      </a:lnTo>
                      <a:lnTo>
                        <a:pt x="96" y="141"/>
                      </a:lnTo>
                      <a:lnTo>
                        <a:pt x="98" y="150"/>
                      </a:lnTo>
                      <a:lnTo>
                        <a:pt x="98" y="172"/>
                      </a:lnTo>
                      <a:lnTo>
                        <a:pt x="107" y="191"/>
                      </a:lnTo>
                      <a:lnTo>
                        <a:pt x="107" y="211"/>
                      </a:lnTo>
                      <a:lnTo>
                        <a:pt x="107" y="231"/>
                      </a:lnTo>
                      <a:lnTo>
                        <a:pt x="107" y="251"/>
                      </a:lnTo>
                      <a:lnTo>
                        <a:pt x="114" y="273"/>
                      </a:lnTo>
                      <a:lnTo>
                        <a:pt x="130" y="303"/>
                      </a:lnTo>
                      <a:lnTo>
                        <a:pt x="146" y="323"/>
                      </a:lnTo>
                      <a:lnTo>
                        <a:pt x="164" y="332"/>
                      </a:lnTo>
                      <a:lnTo>
                        <a:pt x="180" y="343"/>
                      </a:lnTo>
                      <a:lnTo>
                        <a:pt x="196" y="352"/>
                      </a:lnTo>
                      <a:lnTo>
                        <a:pt x="221" y="352"/>
                      </a:lnTo>
                      <a:lnTo>
                        <a:pt x="238" y="352"/>
                      </a:lnTo>
                      <a:lnTo>
                        <a:pt x="254" y="352"/>
                      </a:lnTo>
                      <a:lnTo>
                        <a:pt x="270" y="352"/>
                      </a:lnTo>
                      <a:lnTo>
                        <a:pt x="286" y="363"/>
                      </a:lnTo>
                      <a:lnTo>
                        <a:pt x="304" y="374"/>
                      </a:lnTo>
                      <a:lnTo>
                        <a:pt x="327" y="383"/>
                      </a:lnTo>
                      <a:lnTo>
                        <a:pt x="343" y="383"/>
                      </a:lnTo>
                      <a:lnTo>
                        <a:pt x="361" y="394"/>
                      </a:lnTo>
                      <a:lnTo>
                        <a:pt x="377" y="414"/>
                      </a:lnTo>
                      <a:lnTo>
                        <a:pt x="393" y="424"/>
                      </a:lnTo>
                      <a:lnTo>
                        <a:pt x="409" y="435"/>
                      </a:lnTo>
                      <a:lnTo>
                        <a:pt x="426" y="435"/>
                      </a:lnTo>
                      <a:lnTo>
                        <a:pt x="443" y="424"/>
                      </a:lnTo>
                      <a:lnTo>
                        <a:pt x="459" y="424"/>
                      </a:lnTo>
                      <a:lnTo>
                        <a:pt x="476" y="435"/>
                      </a:lnTo>
                      <a:lnTo>
                        <a:pt x="483" y="435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0" name="Freeform 17"/>
                <p:cNvSpPr>
                  <a:spLocks/>
                </p:cNvSpPr>
                <p:nvPr/>
              </p:nvSpPr>
              <p:spPr bwMode="auto">
                <a:xfrm>
                  <a:off x="3869" y="1507"/>
                  <a:ext cx="678" cy="713"/>
                </a:xfrm>
                <a:custGeom>
                  <a:avLst/>
                  <a:gdLst>
                    <a:gd name="T0" fmla="*/ 145 w 896"/>
                    <a:gd name="T1" fmla="*/ 32 h 803"/>
                    <a:gd name="T2" fmla="*/ 136 w 896"/>
                    <a:gd name="T3" fmla="*/ 72 h 803"/>
                    <a:gd name="T4" fmla="*/ 98 w 896"/>
                    <a:gd name="T5" fmla="*/ 80 h 803"/>
                    <a:gd name="T6" fmla="*/ 61 w 896"/>
                    <a:gd name="T7" fmla="*/ 72 h 803"/>
                    <a:gd name="T8" fmla="*/ 23 w 896"/>
                    <a:gd name="T9" fmla="*/ 80 h 803"/>
                    <a:gd name="T10" fmla="*/ 0 w 896"/>
                    <a:gd name="T11" fmla="*/ 80 h 803"/>
                    <a:gd name="T12" fmla="*/ 1 w 896"/>
                    <a:gd name="T13" fmla="*/ 104 h 803"/>
                    <a:gd name="T14" fmla="*/ 6 w 896"/>
                    <a:gd name="T15" fmla="*/ 153 h 803"/>
                    <a:gd name="T16" fmla="*/ 15 w 896"/>
                    <a:gd name="T17" fmla="*/ 201 h 803"/>
                    <a:gd name="T18" fmla="*/ 42 w 896"/>
                    <a:gd name="T19" fmla="*/ 226 h 803"/>
                    <a:gd name="T20" fmla="*/ 67 w 896"/>
                    <a:gd name="T21" fmla="*/ 233 h 803"/>
                    <a:gd name="T22" fmla="*/ 70 w 896"/>
                    <a:gd name="T23" fmla="*/ 265 h 803"/>
                    <a:gd name="T24" fmla="*/ 81 w 896"/>
                    <a:gd name="T25" fmla="*/ 313 h 803"/>
                    <a:gd name="T26" fmla="*/ 61 w 896"/>
                    <a:gd name="T27" fmla="*/ 345 h 803"/>
                    <a:gd name="T28" fmla="*/ 42 w 896"/>
                    <a:gd name="T29" fmla="*/ 384 h 803"/>
                    <a:gd name="T30" fmla="*/ 56 w 896"/>
                    <a:gd name="T31" fmla="*/ 408 h 803"/>
                    <a:gd name="T32" fmla="*/ 52 w 896"/>
                    <a:gd name="T33" fmla="*/ 463 h 803"/>
                    <a:gd name="T34" fmla="*/ 56 w 896"/>
                    <a:gd name="T35" fmla="*/ 511 h 803"/>
                    <a:gd name="T36" fmla="*/ 94 w 896"/>
                    <a:gd name="T37" fmla="*/ 519 h 803"/>
                    <a:gd name="T38" fmla="*/ 122 w 896"/>
                    <a:gd name="T39" fmla="*/ 527 h 803"/>
                    <a:gd name="T40" fmla="*/ 145 w 896"/>
                    <a:gd name="T41" fmla="*/ 552 h 803"/>
                    <a:gd name="T42" fmla="*/ 160 w 896"/>
                    <a:gd name="T43" fmla="*/ 593 h 803"/>
                    <a:gd name="T44" fmla="*/ 174 w 896"/>
                    <a:gd name="T45" fmla="*/ 623 h 803"/>
                    <a:gd name="T46" fmla="*/ 197 w 896"/>
                    <a:gd name="T47" fmla="*/ 617 h 803"/>
                    <a:gd name="T48" fmla="*/ 225 w 896"/>
                    <a:gd name="T49" fmla="*/ 584 h 803"/>
                    <a:gd name="T50" fmla="*/ 258 w 896"/>
                    <a:gd name="T51" fmla="*/ 584 h 803"/>
                    <a:gd name="T52" fmla="*/ 291 w 896"/>
                    <a:gd name="T53" fmla="*/ 600 h 803"/>
                    <a:gd name="T54" fmla="*/ 324 w 896"/>
                    <a:gd name="T55" fmla="*/ 600 h 803"/>
                    <a:gd name="T56" fmla="*/ 356 w 896"/>
                    <a:gd name="T57" fmla="*/ 584 h 803"/>
                    <a:gd name="T58" fmla="*/ 356 w 896"/>
                    <a:gd name="T59" fmla="*/ 632 h 803"/>
                    <a:gd name="T60" fmla="*/ 380 w 896"/>
                    <a:gd name="T61" fmla="*/ 617 h 803"/>
                    <a:gd name="T62" fmla="*/ 390 w 896"/>
                    <a:gd name="T63" fmla="*/ 567 h 803"/>
                    <a:gd name="T64" fmla="*/ 409 w 896"/>
                    <a:gd name="T65" fmla="*/ 519 h 803"/>
                    <a:gd name="T66" fmla="*/ 431 w 896"/>
                    <a:gd name="T67" fmla="*/ 496 h 803"/>
                    <a:gd name="T68" fmla="*/ 451 w 896"/>
                    <a:gd name="T69" fmla="*/ 456 h 803"/>
                    <a:gd name="T70" fmla="*/ 474 w 896"/>
                    <a:gd name="T71" fmla="*/ 432 h 803"/>
                    <a:gd name="T72" fmla="*/ 488 w 896"/>
                    <a:gd name="T73" fmla="*/ 384 h 803"/>
                    <a:gd name="T74" fmla="*/ 492 w 896"/>
                    <a:gd name="T75" fmla="*/ 337 h 803"/>
                    <a:gd name="T76" fmla="*/ 488 w 896"/>
                    <a:gd name="T77" fmla="*/ 289 h 803"/>
                    <a:gd name="T78" fmla="*/ 492 w 896"/>
                    <a:gd name="T79" fmla="*/ 241 h 803"/>
                    <a:gd name="T80" fmla="*/ 488 w 896"/>
                    <a:gd name="T81" fmla="*/ 193 h 803"/>
                    <a:gd name="T82" fmla="*/ 502 w 896"/>
                    <a:gd name="T83" fmla="*/ 153 h 803"/>
                    <a:gd name="T84" fmla="*/ 502 w 896"/>
                    <a:gd name="T85" fmla="*/ 136 h 803"/>
                    <a:gd name="T86" fmla="*/ 460 w 896"/>
                    <a:gd name="T87" fmla="*/ 144 h 803"/>
                    <a:gd name="T88" fmla="*/ 418 w 896"/>
                    <a:gd name="T89" fmla="*/ 136 h 803"/>
                    <a:gd name="T90" fmla="*/ 372 w 896"/>
                    <a:gd name="T91" fmla="*/ 136 h 803"/>
                    <a:gd name="T92" fmla="*/ 334 w 896"/>
                    <a:gd name="T93" fmla="*/ 136 h 803"/>
                    <a:gd name="T94" fmla="*/ 287 w 896"/>
                    <a:gd name="T95" fmla="*/ 136 h 803"/>
                    <a:gd name="T96" fmla="*/ 244 w 896"/>
                    <a:gd name="T97" fmla="*/ 129 h 803"/>
                    <a:gd name="T98" fmla="*/ 216 w 896"/>
                    <a:gd name="T99" fmla="*/ 129 h 803"/>
                    <a:gd name="T100" fmla="*/ 197 w 896"/>
                    <a:gd name="T101" fmla="*/ 96 h 803"/>
                    <a:gd name="T102" fmla="*/ 175 w 896"/>
                    <a:gd name="T103" fmla="*/ 65 h 803"/>
                    <a:gd name="T104" fmla="*/ 165 w 896"/>
                    <a:gd name="T105" fmla="*/ 17 h 80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896"/>
                    <a:gd name="T160" fmla="*/ 0 h 803"/>
                    <a:gd name="T161" fmla="*/ 896 w 896"/>
                    <a:gd name="T162" fmla="*/ 803 h 80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896" h="803">
                      <a:moveTo>
                        <a:pt x="277" y="0"/>
                      </a:moveTo>
                      <a:lnTo>
                        <a:pt x="261" y="21"/>
                      </a:lnTo>
                      <a:lnTo>
                        <a:pt x="254" y="41"/>
                      </a:lnTo>
                      <a:lnTo>
                        <a:pt x="246" y="60"/>
                      </a:lnTo>
                      <a:lnTo>
                        <a:pt x="246" y="82"/>
                      </a:lnTo>
                      <a:lnTo>
                        <a:pt x="238" y="91"/>
                      </a:lnTo>
                      <a:lnTo>
                        <a:pt x="221" y="91"/>
                      </a:lnTo>
                      <a:lnTo>
                        <a:pt x="196" y="101"/>
                      </a:lnTo>
                      <a:lnTo>
                        <a:pt x="171" y="101"/>
                      </a:lnTo>
                      <a:lnTo>
                        <a:pt x="155" y="101"/>
                      </a:lnTo>
                      <a:lnTo>
                        <a:pt x="130" y="91"/>
                      </a:lnTo>
                      <a:lnTo>
                        <a:pt x="107" y="91"/>
                      </a:lnTo>
                      <a:lnTo>
                        <a:pt x="82" y="101"/>
                      </a:lnTo>
                      <a:lnTo>
                        <a:pt x="64" y="101"/>
                      </a:lnTo>
                      <a:lnTo>
                        <a:pt x="39" y="101"/>
                      </a:lnTo>
                      <a:lnTo>
                        <a:pt x="24" y="101"/>
                      </a:lnTo>
                      <a:lnTo>
                        <a:pt x="8" y="101"/>
                      </a:lnTo>
                      <a:lnTo>
                        <a:pt x="0" y="101"/>
                      </a:lnTo>
                      <a:lnTo>
                        <a:pt x="1" y="102"/>
                      </a:lnTo>
                      <a:lnTo>
                        <a:pt x="1" y="113"/>
                      </a:lnTo>
                      <a:lnTo>
                        <a:pt x="1" y="132"/>
                      </a:lnTo>
                      <a:lnTo>
                        <a:pt x="10" y="153"/>
                      </a:lnTo>
                      <a:lnTo>
                        <a:pt x="17" y="172"/>
                      </a:lnTo>
                      <a:lnTo>
                        <a:pt x="10" y="194"/>
                      </a:lnTo>
                      <a:lnTo>
                        <a:pt x="1" y="214"/>
                      </a:lnTo>
                      <a:lnTo>
                        <a:pt x="10" y="234"/>
                      </a:lnTo>
                      <a:lnTo>
                        <a:pt x="26" y="255"/>
                      </a:lnTo>
                      <a:lnTo>
                        <a:pt x="42" y="264"/>
                      </a:lnTo>
                      <a:lnTo>
                        <a:pt x="58" y="275"/>
                      </a:lnTo>
                      <a:lnTo>
                        <a:pt x="74" y="286"/>
                      </a:lnTo>
                      <a:lnTo>
                        <a:pt x="91" y="275"/>
                      </a:lnTo>
                      <a:lnTo>
                        <a:pt x="99" y="295"/>
                      </a:lnTo>
                      <a:lnTo>
                        <a:pt x="116" y="295"/>
                      </a:lnTo>
                      <a:lnTo>
                        <a:pt x="132" y="295"/>
                      </a:lnTo>
                      <a:lnTo>
                        <a:pt x="123" y="315"/>
                      </a:lnTo>
                      <a:lnTo>
                        <a:pt x="123" y="336"/>
                      </a:lnTo>
                      <a:lnTo>
                        <a:pt x="132" y="356"/>
                      </a:lnTo>
                      <a:lnTo>
                        <a:pt x="141" y="376"/>
                      </a:lnTo>
                      <a:lnTo>
                        <a:pt x="141" y="396"/>
                      </a:lnTo>
                      <a:lnTo>
                        <a:pt x="132" y="417"/>
                      </a:lnTo>
                      <a:lnTo>
                        <a:pt x="116" y="428"/>
                      </a:lnTo>
                      <a:lnTo>
                        <a:pt x="107" y="437"/>
                      </a:lnTo>
                      <a:lnTo>
                        <a:pt x="99" y="448"/>
                      </a:lnTo>
                      <a:lnTo>
                        <a:pt x="91" y="468"/>
                      </a:lnTo>
                      <a:lnTo>
                        <a:pt x="74" y="488"/>
                      </a:lnTo>
                      <a:lnTo>
                        <a:pt x="73" y="488"/>
                      </a:lnTo>
                      <a:lnTo>
                        <a:pt x="82" y="498"/>
                      </a:lnTo>
                      <a:lnTo>
                        <a:pt x="98" y="517"/>
                      </a:lnTo>
                      <a:lnTo>
                        <a:pt x="98" y="538"/>
                      </a:lnTo>
                      <a:lnTo>
                        <a:pt x="91" y="557"/>
                      </a:lnTo>
                      <a:lnTo>
                        <a:pt x="91" y="588"/>
                      </a:lnTo>
                      <a:lnTo>
                        <a:pt x="82" y="610"/>
                      </a:lnTo>
                      <a:lnTo>
                        <a:pt x="91" y="629"/>
                      </a:lnTo>
                      <a:lnTo>
                        <a:pt x="98" y="649"/>
                      </a:lnTo>
                      <a:lnTo>
                        <a:pt x="123" y="658"/>
                      </a:lnTo>
                      <a:lnTo>
                        <a:pt x="148" y="658"/>
                      </a:lnTo>
                      <a:lnTo>
                        <a:pt x="164" y="658"/>
                      </a:lnTo>
                      <a:lnTo>
                        <a:pt x="180" y="669"/>
                      </a:lnTo>
                      <a:lnTo>
                        <a:pt x="198" y="669"/>
                      </a:lnTo>
                      <a:lnTo>
                        <a:pt x="213" y="669"/>
                      </a:lnTo>
                      <a:lnTo>
                        <a:pt x="230" y="669"/>
                      </a:lnTo>
                      <a:lnTo>
                        <a:pt x="254" y="680"/>
                      </a:lnTo>
                      <a:lnTo>
                        <a:pt x="254" y="700"/>
                      </a:lnTo>
                      <a:lnTo>
                        <a:pt x="254" y="720"/>
                      </a:lnTo>
                      <a:lnTo>
                        <a:pt x="261" y="741"/>
                      </a:lnTo>
                      <a:lnTo>
                        <a:pt x="279" y="752"/>
                      </a:lnTo>
                      <a:lnTo>
                        <a:pt x="295" y="752"/>
                      </a:lnTo>
                      <a:lnTo>
                        <a:pt x="304" y="772"/>
                      </a:lnTo>
                      <a:lnTo>
                        <a:pt x="304" y="791"/>
                      </a:lnTo>
                      <a:lnTo>
                        <a:pt x="311" y="791"/>
                      </a:lnTo>
                      <a:lnTo>
                        <a:pt x="329" y="791"/>
                      </a:lnTo>
                      <a:lnTo>
                        <a:pt x="343" y="783"/>
                      </a:lnTo>
                      <a:lnTo>
                        <a:pt x="361" y="772"/>
                      </a:lnTo>
                      <a:lnTo>
                        <a:pt x="377" y="752"/>
                      </a:lnTo>
                      <a:lnTo>
                        <a:pt x="393" y="741"/>
                      </a:lnTo>
                      <a:lnTo>
                        <a:pt x="411" y="741"/>
                      </a:lnTo>
                      <a:lnTo>
                        <a:pt x="435" y="741"/>
                      </a:lnTo>
                      <a:lnTo>
                        <a:pt x="451" y="741"/>
                      </a:lnTo>
                      <a:lnTo>
                        <a:pt x="467" y="752"/>
                      </a:lnTo>
                      <a:lnTo>
                        <a:pt x="492" y="761"/>
                      </a:lnTo>
                      <a:lnTo>
                        <a:pt x="508" y="761"/>
                      </a:lnTo>
                      <a:lnTo>
                        <a:pt x="533" y="761"/>
                      </a:lnTo>
                      <a:lnTo>
                        <a:pt x="549" y="761"/>
                      </a:lnTo>
                      <a:lnTo>
                        <a:pt x="565" y="761"/>
                      </a:lnTo>
                      <a:lnTo>
                        <a:pt x="590" y="752"/>
                      </a:lnTo>
                      <a:lnTo>
                        <a:pt x="606" y="752"/>
                      </a:lnTo>
                      <a:lnTo>
                        <a:pt x="623" y="741"/>
                      </a:lnTo>
                      <a:lnTo>
                        <a:pt x="623" y="761"/>
                      </a:lnTo>
                      <a:lnTo>
                        <a:pt x="623" y="783"/>
                      </a:lnTo>
                      <a:lnTo>
                        <a:pt x="623" y="802"/>
                      </a:lnTo>
                      <a:lnTo>
                        <a:pt x="639" y="802"/>
                      </a:lnTo>
                      <a:lnTo>
                        <a:pt x="656" y="802"/>
                      </a:lnTo>
                      <a:lnTo>
                        <a:pt x="664" y="783"/>
                      </a:lnTo>
                      <a:lnTo>
                        <a:pt x="656" y="761"/>
                      </a:lnTo>
                      <a:lnTo>
                        <a:pt x="664" y="741"/>
                      </a:lnTo>
                      <a:lnTo>
                        <a:pt x="680" y="720"/>
                      </a:lnTo>
                      <a:lnTo>
                        <a:pt x="689" y="700"/>
                      </a:lnTo>
                      <a:lnTo>
                        <a:pt x="705" y="680"/>
                      </a:lnTo>
                      <a:lnTo>
                        <a:pt x="714" y="658"/>
                      </a:lnTo>
                      <a:lnTo>
                        <a:pt x="721" y="639"/>
                      </a:lnTo>
                      <a:lnTo>
                        <a:pt x="739" y="639"/>
                      </a:lnTo>
                      <a:lnTo>
                        <a:pt x="753" y="629"/>
                      </a:lnTo>
                      <a:lnTo>
                        <a:pt x="771" y="619"/>
                      </a:lnTo>
                      <a:lnTo>
                        <a:pt x="771" y="598"/>
                      </a:lnTo>
                      <a:lnTo>
                        <a:pt x="787" y="579"/>
                      </a:lnTo>
                      <a:lnTo>
                        <a:pt x="802" y="568"/>
                      </a:lnTo>
                      <a:lnTo>
                        <a:pt x="821" y="568"/>
                      </a:lnTo>
                      <a:lnTo>
                        <a:pt x="828" y="548"/>
                      </a:lnTo>
                      <a:lnTo>
                        <a:pt x="828" y="527"/>
                      </a:lnTo>
                      <a:lnTo>
                        <a:pt x="836" y="509"/>
                      </a:lnTo>
                      <a:lnTo>
                        <a:pt x="852" y="488"/>
                      </a:lnTo>
                      <a:lnTo>
                        <a:pt x="852" y="468"/>
                      </a:lnTo>
                      <a:lnTo>
                        <a:pt x="852" y="448"/>
                      </a:lnTo>
                      <a:lnTo>
                        <a:pt x="859" y="428"/>
                      </a:lnTo>
                      <a:lnTo>
                        <a:pt x="859" y="406"/>
                      </a:lnTo>
                      <a:lnTo>
                        <a:pt x="852" y="386"/>
                      </a:lnTo>
                      <a:lnTo>
                        <a:pt x="852" y="367"/>
                      </a:lnTo>
                      <a:lnTo>
                        <a:pt x="852" y="345"/>
                      </a:lnTo>
                      <a:lnTo>
                        <a:pt x="852" y="326"/>
                      </a:lnTo>
                      <a:lnTo>
                        <a:pt x="859" y="305"/>
                      </a:lnTo>
                      <a:lnTo>
                        <a:pt x="852" y="284"/>
                      </a:lnTo>
                      <a:lnTo>
                        <a:pt x="852" y="264"/>
                      </a:lnTo>
                      <a:lnTo>
                        <a:pt x="852" y="244"/>
                      </a:lnTo>
                      <a:lnTo>
                        <a:pt x="859" y="233"/>
                      </a:lnTo>
                      <a:lnTo>
                        <a:pt x="870" y="213"/>
                      </a:lnTo>
                      <a:lnTo>
                        <a:pt x="877" y="194"/>
                      </a:lnTo>
                      <a:lnTo>
                        <a:pt x="893" y="172"/>
                      </a:lnTo>
                      <a:lnTo>
                        <a:pt x="895" y="172"/>
                      </a:lnTo>
                      <a:lnTo>
                        <a:pt x="878" y="172"/>
                      </a:lnTo>
                      <a:lnTo>
                        <a:pt x="853" y="172"/>
                      </a:lnTo>
                      <a:lnTo>
                        <a:pt x="830" y="183"/>
                      </a:lnTo>
                      <a:lnTo>
                        <a:pt x="803" y="183"/>
                      </a:lnTo>
                      <a:lnTo>
                        <a:pt x="780" y="183"/>
                      </a:lnTo>
                      <a:lnTo>
                        <a:pt x="755" y="183"/>
                      </a:lnTo>
                      <a:lnTo>
                        <a:pt x="730" y="172"/>
                      </a:lnTo>
                      <a:lnTo>
                        <a:pt x="705" y="172"/>
                      </a:lnTo>
                      <a:lnTo>
                        <a:pt x="673" y="172"/>
                      </a:lnTo>
                      <a:lnTo>
                        <a:pt x="649" y="172"/>
                      </a:lnTo>
                      <a:lnTo>
                        <a:pt x="624" y="172"/>
                      </a:lnTo>
                      <a:lnTo>
                        <a:pt x="608" y="172"/>
                      </a:lnTo>
                      <a:lnTo>
                        <a:pt x="583" y="172"/>
                      </a:lnTo>
                      <a:lnTo>
                        <a:pt x="558" y="172"/>
                      </a:lnTo>
                      <a:lnTo>
                        <a:pt x="526" y="172"/>
                      </a:lnTo>
                      <a:lnTo>
                        <a:pt x="501" y="172"/>
                      </a:lnTo>
                      <a:lnTo>
                        <a:pt x="476" y="172"/>
                      </a:lnTo>
                      <a:lnTo>
                        <a:pt x="452" y="172"/>
                      </a:lnTo>
                      <a:lnTo>
                        <a:pt x="427" y="163"/>
                      </a:lnTo>
                      <a:lnTo>
                        <a:pt x="411" y="163"/>
                      </a:lnTo>
                      <a:lnTo>
                        <a:pt x="395" y="172"/>
                      </a:lnTo>
                      <a:lnTo>
                        <a:pt x="377" y="163"/>
                      </a:lnTo>
                      <a:lnTo>
                        <a:pt x="370" y="143"/>
                      </a:lnTo>
                      <a:lnTo>
                        <a:pt x="354" y="143"/>
                      </a:lnTo>
                      <a:lnTo>
                        <a:pt x="345" y="122"/>
                      </a:lnTo>
                      <a:lnTo>
                        <a:pt x="329" y="101"/>
                      </a:lnTo>
                      <a:lnTo>
                        <a:pt x="313" y="101"/>
                      </a:lnTo>
                      <a:lnTo>
                        <a:pt x="305" y="82"/>
                      </a:lnTo>
                      <a:lnTo>
                        <a:pt x="305" y="60"/>
                      </a:lnTo>
                      <a:lnTo>
                        <a:pt x="296" y="41"/>
                      </a:lnTo>
                      <a:lnTo>
                        <a:pt x="288" y="21"/>
                      </a:lnTo>
                      <a:lnTo>
                        <a:pt x="280" y="12"/>
                      </a:lnTo>
                      <a:lnTo>
                        <a:pt x="277" y="0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1" name="Freeform 18"/>
                <p:cNvSpPr>
                  <a:spLocks/>
                </p:cNvSpPr>
                <p:nvPr/>
              </p:nvSpPr>
              <p:spPr bwMode="auto">
                <a:xfrm>
                  <a:off x="4365" y="1334"/>
                  <a:ext cx="433" cy="995"/>
                </a:xfrm>
                <a:custGeom>
                  <a:avLst/>
                  <a:gdLst>
                    <a:gd name="T0" fmla="*/ 82 w 574"/>
                    <a:gd name="T1" fmla="*/ 853 h 1118"/>
                    <a:gd name="T2" fmla="*/ 54 w 574"/>
                    <a:gd name="T3" fmla="*/ 853 h 1118"/>
                    <a:gd name="T4" fmla="*/ 27 w 574"/>
                    <a:gd name="T5" fmla="*/ 829 h 1118"/>
                    <a:gd name="T6" fmla="*/ 0 w 574"/>
                    <a:gd name="T7" fmla="*/ 797 h 1118"/>
                    <a:gd name="T8" fmla="*/ 0 w 574"/>
                    <a:gd name="T9" fmla="*/ 756 h 1118"/>
                    <a:gd name="T10" fmla="*/ 18 w 574"/>
                    <a:gd name="T11" fmla="*/ 707 h 1118"/>
                    <a:gd name="T12" fmla="*/ 36 w 574"/>
                    <a:gd name="T13" fmla="*/ 659 h 1118"/>
                    <a:gd name="T14" fmla="*/ 65 w 574"/>
                    <a:gd name="T15" fmla="*/ 643 h 1118"/>
                    <a:gd name="T16" fmla="*/ 83 w 574"/>
                    <a:gd name="T17" fmla="*/ 603 h 1118"/>
                    <a:gd name="T18" fmla="*/ 97 w 574"/>
                    <a:gd name="T19" fmla="*/ 570 h 1118"/>
                    <a:gd name="T20" fmla="*/ 112 w 574"/>
                    <a:gd name="T21" fmla="*/ 522 h 1118"/>
                    <a:gd name="T22" fmla="*/ 116 w 574"/>
                    <a:gd name="T23" fmla="*/ 474 h 1118"/>
                    <a:gd name="T24" fmla="*/ 112 w 574"/>
                    <a:gd name="T25" fmla="*/ 426 h 1118"/>
                    <a:gd name="T26" fmla="*/ 112 w 574"/>
                    <a:gd name="T27" fmla="*/ 378 h 1118"/>
                    <a:gd name="T28" fmla="*/ 116 w 574"/>
                    <a:gd name="T29" fmla="*/ 336 h 1118"/>
                    <a:gd name="T30" fmla="*/ 134 w 574"/>
                    <a:gd name="T31" fmla="*/ 289 h 1118"/>
                    <a:gd name="T32" fmla="*/ 145 w 574"/>
                    <a:gd name="T33" fmla="*/ 256 h 1118"/>
                    <a:gd name="T34" fmla="*/ 168 w 574"/>
                    <a:gd name="T35" fmla="*/ 216 h 1118"/>
                    <a:gd name="T36" fmla="*/ 177 w 574"/>
                    <a:gd name="T37" fmla="*/ 169 h 1118"/>
                    <a:gd name="T38" fmla="*/ 177 w 574"/>
                    <a:gd name="T39" fmla="*/ 119 h 1118"/>
                    <a:gd name="T40" fmla="*/ 201 w 574"/>
                    <a:gd name="T41" fmla="*/ 104 h 1118"/>
                    <a:gd name="T42" fmla="*/ 223 w 574"/>
                    <a:gd name="T43" fmla="*/ 62 h 1118"/>
                    <a:gd name="T44" fmla="*/ 223 w 574"/>
                    <a:gd name="T45" fmla="*/ 23 h 1118"/>
                    <a:gd name="T46" fmla="*/ 205 w 574"/>
                    <a:gd name="T47" fmla="*/ 0 h 1118"/>
                    <a:gd name="T48" fmla="*/ 223 w 574"/>
                    <a:gd name="T49" fmla="*/ 0 h 1118"/>
                    <a:gd name="T50" fmla="*/ 241 w 574"/>
                    <a:gd name="T51" fmla="*/ 16 h 1118"/>
                    <a:gd name="T52" fmla="*/ 265 w 574"/>
                    <a:gd name="T53" fmla="*/ 39 h 1118"/>
                    <a:gd name="T54" fmla="*/ 265 w 574"/>
                    <a:gd name="T55" fmla="*/ 87 h 1118"/>
                    <a:gd name="T56" fmla="*/ 251 w 574"/>
                    <a:gd name="T57" fmla="*/ 137 h 1118"/>
                    <a:gd name="T58" fmla="*/ 275 w 574"/>
                    <a:gd name="T59" fmla="*/ 169 h 1118"/>
                    <a:gd name="T60" fmla="*/ 302 w 574"/>
                    <a:gd name="T61" fmla="*/ 176 h 1118"/>
                    <a:gd name="T62" fmla="*/ 288 w 574"/>
                    <a:gd name="T63" fmla="*/ 217 h 1118"/>
                    <a:gd name="T64" fmla="*/ 288 w 574"/>
                    <a:gd name="T65" fmla="*/ 265 h 1118"/>
                    <a:gd name="T66" fmla="*/ 302 w 574"/>
                    <a:gd name="T67" fmla="*/ 306 h 1118"/>
                    <a:gd name="T68" fmla="*/ 326 w 574"/>
                    <a:gd name="T69" fmla="*/ 330 h 1118"/>
                    <a:gd name="T70" fmla="*/ 307 w 574"/>
                    <a:gd name="T71" fmla="*/ 369 h 1118"/>
                    <a:gd name="T72" fmla="*/ 312 w 574"/>
                    <a:gd name="T73" fmla="*/ 401 h 1118"/>
                    <a:gd name="T74" fmla="*/ 307 w 574"/>
                    <a:gd name="T75" fmla="*/ 426 h 1118"/>
                    <a:gd name="T76" fmla="*/ 312 w 574"/>
                    <a:gd name="T77" fmla="*/ 466 h 1118"/>
                    <a:gd name="T78" fmla="*/ 316 w 574"/>
                    <a:gd name="T79" fmla="*/ 514 h 1118"/>
                    <a:gd name="T80" fmla="*/ 307 w 574"/>
                    <a:gd name="T81" fmla="*/ 555 h 1118"/>
                    <a:gd name="T82" fmla="*/ 326 w 574"/>
                    <a:gd name="T83" fmla="*/ 586 h 1118"/>
                    <a:gd name="T84" fmla="*/ 302 w 574"/>
                    <a:gd name="T85" fmla="*/ 603 h 1118"/>
                    <a:gd name="T86" fmla="*/ 284 w 574"/>
                    <a:gd name="T87" fmla="*/ 619 h 1118"/>
                    <a:gd name="T88" fmla="*/ 275 w 574"/>
                    <a:gd name="T89" fmla="*/ 667 h 1118"/>
                    <a:gd name="T90" fmla="*/ 251 w 574"/>
                    <a:gd name="T91" fmla="*/ 700 h 1118"/>
                    <a:gd name="T92" fmla="*/ 256 w 574"/>
                    <a:gd name="T93" fmla="*/ 748 h 1118"/>
                    <a:gd name="T94" fmla="*/ 256 w 574"/>
                    <a:gd name="T95" fmla="*/ 789 h 1118"/>
                    <a:gd name="T96" fmla="*/ 228 w 574"/>
                    <a:gd name="T97" fmla="*/ 812 h 1118"/>
                    <a:gd name="T98" fmla="*/ 190 w 574"/>
                    <a:gd name="T99" fmla="*/ 820 h 1118"/>
                    <a:gd name="T100" fmla="*/ 163 w 574"/>
                    <a:gd name="T101" fmla="*/ 820 h 1118"/>
                    <a:gd name="T102" fmla="*/ 134 w 574"/>
                    <a:gd name="T103" fmla="*/ 829 h 1118"/>
                    <a:gd name="T104" fmla="*/ 107 w 574"/>
                    <a:gd name="T105" fmla="*/ 861 h 1118"/>
                    <a:gd name="T106" fmla="*/ 97 w 574"/>
                    <a:gd name="T107" fmla="*/ 877 h 111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74"/>
                    <a:gd name="T163" fmla="*/ 0 h 1118"/>
                    <a:gd name="T164" fmla="*/ 574 w 574"/>
                    <a:gd name="T165" fmla="*/ 1118 h 1118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74" h="1118">
                      <a:moveTo>
                        <a:pt x="171" y="1107"/>
                      </a:moveTo>
                      <a:lnTo>
                        <a:pt x="164" y="1087"/>
                      </a:lnTo>
                      <a:lnTo>
                        <a:pt x="145" y="1077"/>
                      </a:lnTo>
                      <a:lnTo>
                        <a:pt x="130" y="1077"/>
                      </a:lnTo>
                      <a:lnTo>
                        <a:pt x="114" y="1077"/>
                      </a:lnTo>
                      <a:lnTo>
                        <a:pt x="96" y="1077"/>
                      </a:lnTo>
                      <a:lnTo>
                        <a:pt x="82" y="1056"/>
                      </a:lnTo>
                      <a:lnTo>
                        <a:pt x="64" y="1046"/>
                      </a:lnTo>
                      <a:lnTo>
                        <a:pt x="48" y="1046"/>
                      </a:lnTo>
                      <a:lnTo>
                        <a:pt x="32" y="1035"/>
                      </a:lnTo>
                      <a:lnTo>
                        <a:pt x="14" y="1025"/>
                      </a:lnTo>
                      <a:lnTo>
                        <a:pt x="0" y="1006"/>
                      </a:lnTo>
                      <a:lnTo>
                        <a:pt x="0" y="995"/>
                      </a:lnTo>
                      <a:lnTo>
                        <a:pt x="8" y="975"/>
                      </a:lnTo>
                      <a:lnTo>
                        <a:pt x="0" y="954"/>
                      </a:lnTo>
                      <a:lnTo>
                        <a:pt x="8" y="933"/>
                      </a:lnTo>
                      <a:lnTo>
                        <a:pt x="24" y="914"/>
                      </a:lnTo>
                      <a:lnTo>
                        <a:pt x="32" y="892"/>
                      </a:lnTo>
                      <a:lnTo>
                        <a:pt x="48" y="873"/>
                      </a:lnTo>
                      <a:lnTo>
                        <a:pt x="57" y="851"/>
                      </a:lnTo>
                      <a:lnTo>
                        <a:pt x="64" y="831"/>
                      </a:lnTo>
                      <a:lnTo>
                        <a:pt x="82" y="831"/>
                      </a:lnTo>
                      <a:lnTo>
                        <a:pt x="96" y="820"/>
                      </a:lnTo>
                      <a:lnTo>
                        <a:pt x="114" y="812"/>
                      </a:lnTo>
                      <a:lnTo>
                        <a:pt x="114" y="791"/>
                      </a:lnTo>
                      <a:lnTo>
                        <a:pt x="130" y="772"/>
                      </a:lnTo>
                      <a:lnTo>
                        <a:pt x="146" y="761"/>
                      </a:lnTo>
                      <a:lnTo>
                        <a:pt x="164" y="761"/>
                      </a:lnTo>
                      <a:lnTo>
                        <a:pt x="171" y="741"/>
                      </a:lnTo>
                      <a:lnTo>
                        <a:pt x="171" y="719"/>
                      </a:lnTo>
                      <a:lnTo>
                        <a:pt x="179" y="701"/>
                      </a:lnTo>
                      <a:lnTo>
                        <a:pt x="196" y="680"/>
                      </a:lnTo>
                      <a:lnTo>
                        <a:pt x="196" y="659"/>
                      </a:lnTo>
                      <a:lnTo>
                        <a:pt x="196" y="639"/>
                      </a:lnTo>
                      <a:lnTo>
                        <a:pt x="204" y="619"/>
                      </a:lnTo>
                      <a:lnTo>
                        <a:pt x="204" y="599"/>
                      </a:lnTo>
                      <a:lnTo>
                        <a:pt x="196" y="578"/>
                      </a:lnTo>
                      <a:lnTo>
                        <a:pt x="196" y="558"/>
                      </a:lnTo>
                      <a:lnTo>
                        <a:pt x="196" y="538"/>
                      </a:lnTo>
                      <a:lnTo>
                        <a:pt x="196" y="517"/>
                      </a:lnTo>
                      <a:lnTo>
                        <a:pt x="204" y="497"/>
                      </a:lnTo>
                      <a:lnTo>
                        <a:pt x="196" y="477"/>
                      </a:lnTo>
                      <a:lnTo>
                        <a:pt x="196" y="457"/>
                      </a:lnTo>
                      <a:lnTo>
                        <a:pt x="196" y="436"/>
                      </a:lnTo>
                      <a:lnTo>
                        <a:pt x="204" y="425"/>
                      </a:lnTo>
                      <a:lnTo>
                        <a:pt x="213" y="405"/>
                      </a:lnTo>
                      <a:lnTo>
                        <a:pt x="220" y="386"/>
                      </a:lnTo>
                      <a:lnTo>
                        <a:pt x="236" y="365"/>
                      </a:lnTo>
                      <a:lnTo>
                        <a:pt x="238" y="365"/>
                      </a:lnTo>
                      <a:lnTo>
                        <a:pt x="246" y="344"/>
                      </a:lnTo>
                      <a:lnTo>
                        <a:pt x="254" y="324"/>
                      </a:lnTo>
                      <a:lnTo>
                        <a:pt x="270" y="304"/>
                      </a:lnTo>
                      <a:lnTo>
                        <a:pt x="286" y="293"/>
                      </a:lnTo>
                      <a:lnTo>
                        <a:pt x="295" y="273"/>
                      </a:lnTo>
                      <a:lnTo>
                        <a:pt x="304" y="252"/>
                      </a:lnTo>
                      <a:lnTo>
                        <a:pt x="311" y="232"/>
                      </a:lnTo>
                      <a:lnTo>
                        <a:pt x="311" y="213"/>
                      </a:lnTo>
                      <a:lnTo>
                        <a:pt x="311" y="192"/>
                      </a:lnTo>
                      <a:lnTo>
                        <a:pt x="320" y="171"/>
                      </a:lnTo>
                      <a:lnTo>
                        <a:pt x="311" y="151"/>
                      </a:lnTo>
                      <a:lnTo>
                        <a:pt x="320" y="131"/>
                      </a:lnTo>
                      <a:lnTo>
                        <a:pt x="336" y="131"/>
                      </a:lnTo>
                      <a:lnTo>
                        <a:pt x="352" y="131"/>
                      </a:lnTo>
                      <a:lnTo>
                        <a:pt x="368" y="110"/>
                      </a:lnTo>
                      <a:lnTo>
                        <a:pt x="377" y="90"/>
                      </a:lnTo>
                      <a:lnTo>
                        <a:pt x="393" y="79"/>
                      </a:lnTo>
                      <a:lnTo>
                        <a:pt x="393" y="60"/>
                      </a:lnTo>
                      <a:lnTo>
                        <a:pt x="409" y="40"/>
                      </a:lnTo>
                      <a:lnTo>
                        <a:pt x="393" y="29"/>
                      </a:lnTo>
                      <a:lnTo>
                        <a:pt x="377" y="29"/>
                      </a:lnTo>
                      <a:lnTo>
                        <a:pt x="361" y="20"/>
                      </a:lnTo>
                      <a:lnTo>
                        <a:pt x="361" y="0"/>
                      </a:lnTo>
                      <a:lnTo>
                        <a:pt x="386" y="0"/>
                      </a:lnTo>
                      <a:lnTo>
                        <a:pt x="383" y="0"/>
                      </a:lnTo>
                      <a:lnTo>
                        <a:pt x="392" y="0"/>
                      </a:lnTo>
                      <a:lnTo>
                        <a:pt x="401" y="0"/>
                      </a:lnTo>
                      <a:lnTo>
                        <a:pt x="417" y="0"/>
                      </a:lnTo>
                      <a:lnTo>
                        <a:pt x="424" y="20"/>
                      </a:lnTo>
                      <a:lnTo>
                        <a:pt x="442" y="20"/>
                      </a:lnTo>
                      <a:lnTo>
                        <a:pt x="458" y="29"/>
                      </a:lnTo>
                      <a:lnTo>
                        <a:pt x="465" y="50"/>
                      </a:lnTo>
                      <a:lnTo>
                        <a:pt x="465" y="70"/>
                      </a:lnTo>
                      <a:lnTo>
                        <a:pt x="465" y="91"/>
                      </a:lnTo>
                      <a:lnTo>
                        <a:pt x="465" y="110"/>
                      </a:lnTo>
                      <a:lnTo>
                        <a:pt x="458" y="132"/>
                      </a:lnTo>
                      <a:lnTo>
                        <a:pt x="449" y="151"/>
                      </a:lnTo>
                      <a:lnTo>
                        <a:pt x="442" y="173"/>
                      </a:lnTo>
                      <a:lnTo>
                        <a:pt x="458" y="182"/>
                      </a:lnTo>
                      <a:lnTo>
                        <a:pt x="474" y="192"/>
                      </a:lnTo>
                      <a:lnTo>
                        <a:pt x="483" y="213"/>
                      </a:lnTo>
                      <a:lnTo>
                        <a:pt x="499" y="223"/>
                      </a:lnTo>
                      <a:lnTo>
                        <a:pt x="515" y="223"/>
                      </a:lnTo>
                      <a:lnTo>
                        <a:pt x="531" y="223"/>
                      </a:lnTo>
                      <a:lnTo>
                        <a:pt x="540" y="244"/>
                      </a:lnTo>
                      <a:lnTo>
                        <a:pt x="524" y="263"/>
                      </a:lnTo>
                      <a:lnTo>
                        <a:pt x="506" y="274"/>
                      </a:lnTo>
                      <a:lnTo>
                        <a:pt x="506" y="293"/>
                      </a:lnTo>
                      <a:lnTo>
                        <a:pt x="499" y="315"/>
                      </a:lnTo>
                      <a:lnTo>
                        <a:pt x="506" y="335"/>
                      </a:lnTo>
                      <a:lnTo>
                        <a:pt x="524" y="346"/>
                      </a:lnTo>
                      <a:lnTo>
                        <a:pt x="531" y="365"/>
                      </a:lnTo>
                      <a:lnTo>
                        <a:pt x="531" y="386"/>
                      </a:lnTo>
                      <a:lnTo>
                        <a:pt x="549" y="396"/>
                      </a:lnTo>
                      <a:lnTo>
                        <a:pt x="556" y="417"/>
                      </a:lnTo>
                      <a:lnTo>
                        <a:pt x="573" y="417"/>
                      </a:lnTo>
                      <a:lnTo>
                        <a:pt x="565" y="436"/>
                      </a:lnTo>
                      <a:lnTo>
                        <a:pt x="549" y="447"/>
                      </a:lnTo>
                      <a:lnTo>
                        <a:pt x="540" y="466"/>
                      </a:lnTo>
                      <a:lnTo>
                        <a:pt x="531" y="488"/>
                      </a:lnTo>
                      <a:lnTo>
                        <a:pt x="531" y="507"/>
                      </a:lnTo>
                      <a:lnTo>
                        <a:pt x="549" y="507"/>
                      </a:lnTo>
                      <a:lnTo>
                        <a:pt x="565" y="507"/>
                      </a:lnTo>
                      <a:lnTo>
                        <a:pt x="556" y="528"/>
                      </a:lnTo>
                      <a:lnTo>
                        <a:pt x="540" y="538"/>
                      </a:lnTo>
                      <a:lnTo>
                        <a:pt x="549" y="559"/>
                      </a:lnTo>
                      <a:lnTo>
                        <a:pt x="531" y="578"/>
                      </a:lnTo>
                      <a:lnTo>
                        <a:pt x="549" y="589"/>
                      </a:lnTo>
                      <a:lnTo>
                        <a:pt x="556" y="609"/>
                      </a:lnTo>
                      <a:lnTo>
                        <a:pt x="556" y="630"/>
                      </a:lnTo>
                      <a:lnTo>
                        <a:pt x="556" y="650"/>
                      </a:lnTo>
                      <a:lnTo>
                        <a:pt x="540" y="661"/>
                      </a:lnTo>
                      <a:lnTo>
                        <a:pt x="540" y="681"/>
                      </a:lnTo>
                      <a:lnTo>
                        <a:pt x="540" y="701"/>
                      </a:lnTo>
                      <a:lnTo>
                        <a:pt x="556" y="709"/>
                      </a:lnTo>
                      <a:lnTo>
                        <a:pt x="573" y="720"/>
                      </a:lnTo>
                      <a:lnTo>
                        <a:pt x="573" y="741"/>
                      </a:lnTo>
                      <a:lnTo>
                        <a:pt x="565" y="761"/>
                      </a:lnTo>
                      <a:lnTo>
                        <a:pt x="549" y="772"/>
                      </a:lnTo>
                      <a:lnTo>
                        <a:pt x="531" y="761"/>
                      </a:lnTo>
                      <a:lnTo>
                        <a:pt x="515" y="761"/>
                      </a:lnTo>
                      <a:lnTo>
                        <a:pt x="515" y="781"/>
                      </a:lnTo>
                      <a:lnTo>
                        <a:pt x="499" y="781"/>
                      </a:lnTo>
                      <a:lnTo>
                        <a:pt x="499" y="803"/>
                      </a:lnTo>
                      <a:lnTo>
                        <a:pt x="499" y="822"/>
                      </a:lnTo>
                      <a:lnTo>
                        <a:pt x="483" y="842"/>
                      </a:lnTo>
                      <a:lnTo>
                        <a:pt x="465" y="842"/>
                      </a:lnTo>
                      <a:lnTo>
                        <a:pt x="449" y="862"/>
                      </a:lnTo>
                      <a:lnTo>
                        <a:pt x="442" y="883"/>
                      </a:lnTo>
                      <a:lnTo>
                        <a:pt x="449" y="904"/>
                      </a:lnTo>
                      <a:lnTo>
                        <a:pt x="465" y="923"/>
                      </a:lnTo>
                      <a:lnTo>
                        <a:pt x="449" y="945"/>
                      </a:lnTo>
                      <a:lnTo>
                        <a:pt x="442" y="965"/>
                      </a:lnTo>
                      <a:lnTo>
                        <a:pt x="458" y="976"/>
                      </a:lnTo>
                      <a:lnTo>
                        <a:pt x="449" y="995"/>
                      </a:lnTo>
                      <a:lnTo>
                        <a:pt x="442" y="1015"/>
                      </a:lnTo>
                      <a:lnTo>
                        <a:pt x="424" y="1025"/>
                      </a:lnTo>
                      <a:lnTo>
                        <a:pt x="401" y="1025"/>
                      </a:lnTo>
                      <a:lnTo>
                        <a:pt x="368" y="1035"/>
                      </a:lnTo>
                      <a:lnTo>
                        <a:pt x="352" y="1025"/>
                      </a:lnTo>
                      <a:lnTo>
                        <a:pt x="334" y="1035"/>
                      </a:lnTo>
                      <a:lnTo>
                        <a:pt x="318" y="1035"/>
                      </a:lnTo>
                      <a:lnTo>
                        <a:pt x="302" y="1046"/>
                      </a:lnTo>
                      <a:lnTo>
                        <a:pt x="286" y="1035"/>
                      </a:lnTo>
                      <a:lnTo>
                        <a:pt x="270" y="1035"/>
                      </a:lnTo>
                      <a:lnTo>
                        <a:pt x="252" y="1035"/>
                      </a:lnTo>
                      <a:lnTo>
                        <a:pt x="236" y="1046"/>
                      </a:lnTo>
                      <a:lnTo>
                        <a:pt x="220" y="1056"/>
                      </a:lnTo>
                      <a:lnTo>
                        <a:pt x="202" y="1066"/>
                      </a:lnTo>
                      <a:lnTo>
                        <a:pt x="188" y="1087"/>
                      </a:lnTo>
                      <a:lnTo>
                        <a:pt x="188" y="1107"/>
                      </a:lnTo>
                      <a:lnTo>
                        <a:pt x="171" y="1117"/>
                      </a:lnTo>
                      <a:lnTo>
                        <a:pt x="171" y="1107"/>
                      </a:lnTo>
                    </a:path>
                  </a:pathLst>
                </a:custGeom>
                <a:solidFill>
                  <a:srgbClr val="FFFF66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2" name="Line 19"/>
                <p:cNvSpPr>
                  <a:spLocks noChangeShapeType="1"/>
                </p:cNvSpPr>
                <p:nvPr/>
              </p:nvSpPr>
              <p:spPr bwMode="auto">
                <a:xfrm>
                  <a:off x="3120" y="1502"/>
                  <a:ext cx="432" cy="2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" name="Freeform 20"/>
                <p:cNvSpPr>
                  <a:spLocks/>
                </p:cNvSpPr>
                <p:nvPr/>
              </p:nvSpPr>
              <p:spPr bwMode="auto">
                <a:xfrm>
                  <a:off x="3673" y="663"/>
                  <a:ext cx="323" cy="462"/>
                </a:xfrm>
                <a:custGeom>
                  <a:avLst/>
                  <a:gdLst>
                    <a:gd name="T0" fmla="*/ 239 w 427"/>
                    <a:gd name="T1" fmla="*/ 312 h 519"/>
                    <a:gd name="T2" fmla="*/ 222 w 427"/>
                    <a:gd name="T3" fmla="*/ 312 h 519"/>
                    <a:gd name="T4" fmla="*/ 206 w 427"/>
                    <a:gd name="T5" fmla="*/ 312 h 519"/>
                    <a:gd name="T6" fmla="*/ 194 w 427"/>
                    <a:gd name="T7" fmla="*/ 337 h 519"/>
                    <a:gd name="T8" fmla="*/ 181 w 427"/>
                    <a:gd name="T9" fmla="*/ 362 h 519"/>
                    <a:gd name="T10" fmla="*/ 177 w 427"/>
                    <a:gd name="T11" fmla="*/ 386 h 519"/>
                    <a:gd name="T12" fmla="*/ 161 w 427"/>
                    <a:gd name="T13" fmla="*/ 369 h 519"/>
                    <a:gd name="T14" fmla="*/ 144 w 427"/>
                    <a:gd name="T15" fmla="*/ 369 h 519"/>
                    <a:gd name="T16" fmla="*/ 132 w 427"/>
                    <a:gd name="T17" fmla="*/ 393 h 519"/>
                    <a:gd name="T18" fmla="*/ 123 w 427"/>
                    <a:gd name="T19" fmla="*/ 410 h 519"/>
                    <a:gd name="T20" fmla="*/ 108 w 427"/>
                    <a:gd name="T21" fmla="*/ 393 h 519"/>
                    <a:gd name="T22" fmla="*/ 99 w 427"/>
                    <a:gd name="T23" fmla="*/ 362 h 519"/>
                    <a:gd name="T24" fmla="*/ 99 w 427"/>
                    <a:gd name="T25" fmla="*/ 328 h 519"/>
                    <a:gd name="T26" fmla="*/ 99 w 427"/>
                    <a:gd name="T27" fmla="*/ 297 h 519"/>
                    <a:gd name="T28" fmla="*/ 86 w 427"/>
                    <a:gd name="T29" fmla="*/ 272 h 519"/>
                    <a:gd name="T30" fmla="*/ 79 w 427"/>
                    <a:gd name="T31" fmla="*/ 241 h 519"/>
                    <a:gd name="T32" fmla="*/ 70 w 427"/>
                    <a:gd name="T33" fmla="*/ 208 h 519"/>
                    <a:gd name="T34" fmla="*/ 62 w 427"/>
                    <a:gd name="T35" fmla="*/ 192 h 519"/>
                    <a:gd name="T36" fmla="*/ 39 w 427"/>
                    <a:gd name="T37" fmla="*/ 184 h 519"/>
                    <a:gd name="T38" fmla="*/ 21 w 427"/>
                    <a:gd name="T39" fmla="*/ 180 h 519"/>
                    <a:gd name="T40" fmla="*/ 17 w 427"/>
                    <a:gd name="T41" fmla="*/ 152 h 519"/>
                    <a:gd name="T42" fmla="*/ 25 w 427"/>
                    <a:gd name="T43" fmla="*/ 119 h 519"/>
                    <a:gd name="T44" fmla="*/ 11 w 427"/>
                    <a:gd name="T45" fmla="*/ 95 h 519"/>
                    <a:gd name="T46" fmla="*/ 0 w 427"/>
                    <a:gd name="T47" fmla="*/ 77 h 519"/>
                    <a:gd name="T48" fmla="*/ 25 w 427"/>
                    <a:gd name="T49" fmla="*/ 80 h 519"/>
                    <a:gd name="T50" fmla="*/ 41 w 427"/>
                    <a:gd name="T51" fmla="*/ 87 h 519"/>
                    <a:gd name="T52" fmla="*/ 57 w 427"/>
                    <a:gd name="T53" fmla="*/ 96 h 519"/>
                    <a:gd name="T54" fmla="*/ 74 w 427"/>
                    <a:gd name="T55" fmla="*/ 105 h 519"/>
                    <a:gd name="T56" fmla="*/ 91 w 427"/>
                    <a:gd name="T57" fmla="*/ 87 h 519"/>
                    <a:gd name="T58" fmla="*/ 103 w 427"/>
                    <a:gd name="T59" fmla="*/ 80 h 519"/>
                    <a:gd name="T60" fmla="*/ 120 w 427"/>
                    <a:gd name="T61" fmla="*/ 71 h 519"/>
                    <a:gd name="T62" fmla="*/ 136 w 427"/>
                    <a:gd name="T63" fmla="*/ 62 h 519"/>
                    <a:gd name="T64" fmla="*/ 152 w 427"/>
                    <a:gd name="T65" fmla="*/ 40 h 519"/>
                    <a:gd name="T66" fmla="*/ 169 w 427"/>
                    <a:gd name="T67" fmla="*/ 25 h 519"/>
                    <a:gd name="T68" fmla="*/ 181 w 427"/>
                    <a:gd name="T69" fmla="*/ 0 h 519"/>
                    <a:gd name="T70" fmla="*/ 190 w 427"/>
                    <a:gd name="T71" fmla="*/ 25 h 519"/>
                    <a:gd name="T72" fmla="*/ 201 w 427"/>
                    <a:gd name="T73" fmla="*/ 40 h 519"/>
                    <a:gd name="T74" fmla="*/ 210 w 427"/>
                    <a:gd name="T75" fmla="*/ 71 h 519"/>
                    <a:gd name="T76" fmla="*/ 206 w 427"/>
                    <a:gd name="T77" fmla="*/ 105 h 519"/>
                    <a:gd name="T78" fmla="*/ 194 w 427"/>
                    <a:gd name="T79" fmla="*/ 128 h 519"/>
                    <a:gd name="T80" fmla="*/ 194 w 427"/>
                    <a:gd name="T81" fmla="*/ 160 h 519"/>
                    <a:gd name="T82" fmla="*/ 201 w 427"/>
                    <a:gd name="T83" fmla="*/ 192 h 519"/>
                    <a:gd name="T84" fmla="*/ 210 w 427"/>
                    <a:gd name="T85" fmla="*/ 208 h 519"/>
                    <a:gd name="T86" fmla="*/ 219 w 427"/>
                    <a:gd name="T87" fmla="*/ 241 h 519"/>
                    <a:gd name="T88" fmla="*/ 234 w 427"/>
                    <a:gd name="T89" fmla="*/ 249 h 519"/>
                    <a:gd name="T90" fmla="*/ 244 w 427"/>
                    <a:gd name="T91" fmla="*/ 274 h 519"/>
                    <a:gd name="T92" fmla="*/ 244 w 427"/>
                    <a:gd name="T93" fmla="*/ 297 h 519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427"/>
                    <a:gd name="T142" fmla="*/ 0 h 519"/>
                    <a:gd name="T143" fmla="*/ 427 w 427"/>
                    <a:gd name="T144" fmla="*/ 519 h 519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427" h="519">
                      <a:moveTo>
                        <a:pt x="426" y="375"/>
                      </a:moveTo>
                      <a:lnTo>
                        <a:pt x="418" y="394"/>
                      </a:lnTo>
                      <a:lnTo>
                        <a:pt x="404" y="394"/>
                      </a:lnTo>
                      <a:lnTo>
                        <a:pt x="388" y="394"/>
                      </a:lnTo>
                      <a:lnTo>
                        <a:pt x="375" y="394"/>
                      </a:lnTo>
                      <a:lnTo>
                        <a:pt x="360" y="394"/>
                      </a:lnTo>
                      <a:lnTo>
                        <a:pt x="346" y="405"/>
                      </a:lnTo>
                      <a:lnTo>
                        <a:pt x="338" y="426"/>
                      </a:lnTo>
                      <a:lnTo>
                        <a:pt x="332" y="447"/>
                      </a:lnTo>
                      <a:lnTo>
                        <a:pt x="316" y="457"/>
                      </a:lnTo>
                      <a:lnTo>
                        <a:pt x="324" y="477"/>
                      </a:lnTo>
                      <a:lnTo>
                        <a:pt x="310" y="488"/>
                      </a:lnTo>
                      <a:lnTo>
                        <a:pt x="296" y="488"/>
                      </a:lnTo>
                      <a:lnTo>
                        <a:pt x="281" y="466"/>
                      </a:lnTo>
                      <a:lnTo>
                        <a:pt x="267" y="466"/>
                      </a:lnTo>
                      <a:lnTo>
                        <a:pt x="253" y="466"/>
                      </a:lnTo>
                      <a:lnTo>
                        <a:pt x="238" y="477"/>
                      </a:lnTo>
                      <a:lnTo>
                        <a:pt x="231" y="497"/>
                      </a:lnTo>
                      <a:lnTo>
                        <a:pt x="223" y="518"/>
                      </a:lnTo>
                      <a:lnTo>
                        <a:pt x="216" y="518"/>
                      </a:lnTo>
                      <a:lnTo>
                        <a:pt x="202" y="507"/>
                      </a:lnTo>
                      <a:lnTo>
                        <a:pt x="189" y="497"/>
                      </a:lnTo>
                      <a:lnTo>
                        <a:pt x="173" y="477"/>
                      </a:lnTo>
                      <a:lnTo>
                        <a:pt x="173" y="457"/>
                      </a:lnTo>
                      <a:lnTo>
                        <a:pt x="181" y="435"/>
                      </a:lnTo>
                      <a:lnTo>
                        <a:pt x="173" y="415"/>
                      </a:lnTo>
                      <a:lnTo>
                        <a:pt x="173" y="394"/>
                      </a:lnTo>
                      <a:lnTo>
                        <a:pt x="173" y="375"/>
                      </a:lnTo>
                      <a:lnTo>
                        <a:pt x="166" y="355"/>
                      </a:lnTo>
                      <a:lnTo>
                        <a:pt x="151" y="344"/>
                      </a:lnTo>
                      <a:lnTo>
                        <a:pt x="137" y="324"/>
                      </a:lnTo>
                      <a:lnTo>
                        <a:pt x="137" y="304"/>
                      </a:lnTo>
                      <a:lnTo>
                        <a:pt x="131" y="284"/>
                      </a:lnTo>
                      <a:lnTo>
                        <a:pt x="123" y="263"/>
                      </a:lnTo>
                      <a:lnTo>
                        <a:pt x="123" y="243"/>
                      </a:lnTo>
                      <a:lnTo>
                        <a:pt x="109" y="243"/>
                      </a:lnTo>
                      <a:lnTo>
                        <a:pt x="101" y="233"/>
                      </a:lnTo>
                      <a:lnTo>
                        <a:pt x="69" y="233"/>
                      </a:lnTo>
                      <a:lnTo>
                        <a:pt x="55" y="232"/>
                      </a:lnTo>
                      <a:lnTo>
                        <a:pt x="37" y="227"/>
                      </a:lnTo>
                      <a:lnTo>
                        <a:pt x="29" y="213"/>
                      </a:lnTo>
                      <a:lnTo>
                        <a:pt x="29" y="192"/>
                      </a:lnTo>
                      <a:lnTo>
                        <a:pt x="37" y="173"/>
                      </a:lnTo>
                      <a:lnTo>
                        <a:pt x="43" y="151"/>
                      </a:lnTo>
                      <a:lnTo>
                        <a:pt x="37" y="135"/>
                      </a:lnTo>
                      <a:lnTo>
                        <a:pt x="19" y="120"/>
                      </a:lnTo>
                      <a:lnTo>
                        <a:pt x="2" y="114"/>
                      </a:lnTo>
                      <a:lnTo>
                        <a:pt x="0" y="97"/>
                      </a:lnTo>
                      <a:lnTo>
                        <a:pt x="28" y="96"/>
                      </a:lnTo>
                      <a:lnTo>
                        <a:pt x="43" y="101"/>
                      </a:lnTo>
                      <a:lnTo>
                        <a:pt x="59" y="110"/>
                      </a:lnTo>
                      <a:lnTo>
                        <a:pt x="72" y="110"/>
                      </a:lnTo>
                      <a:lnTo>
                        <a:pt x="87" y="121"/>
                      </a:lnTo>
                      <a:lnTo>
                        <a:pt x="101" y="121"/>
                      </a:lnTo>
                      <a:lnTo>
                        <a:pt x="115" y="121"/>
                      </a:lnTo>
                      <a:lnTo>
                        <a:pt x="129" y="132"/>
                      </a:lnTo>
                      <a:lnTo>
                        <a:pt x="144" y="132"/>
                      </a:lnTo>
                      <a:lnTo>
                        <a:pt x="159" y="110"/>
                      </a:lnTo>
                      <a:lnTo>
                        <a:pt x="172" y="101"/>
                      </a:lnTo>
                      <a:lnTo>
                        <a:pt x="180" y="101"/>
                      </a:lnTo>
                      <a:lnTo>
                        <a:pt x="194" y="101"/>
                      </a:lnTo>
                      <a:lnTo>
                        <a:pt x="209" y="90"/>
                      </a:lnTo>
                      <a:lnTo>
                        <a:pt x="223" y="90"/>
                      </a:lnTo>
                      <a:lnTo>
                        <a:pt x="238" y="79"/>
                      </a:lnTo>
                      <a:lnTo>
                        <a:pt x="252" y="71"/>
                      </a:lnTo>
                      <a:lnTo>
                        <a:pt x="266" y="50"/>
                      </a:lnTo>
                      <a:lnTo>
                        <a:pt x="281" y="40"/>
                      </a:lnTo>
                      <a:lnTo>
                        <a:pt x="296" y="31"/>
                      </a:lnTo>
                      <a:lnTo>
                        <a:pt x="303" y="9"/>
                      </a:lnTo>
                      <a:lnTo>
                        <a:pt x="316" y="0"/>
                      </a:lnTo>
                      <a:lnTo>
                        <a:pt x="332" y="9"/>
                      </a:lnTo>
                      <a:lnTo>
                        <a:pt x="332" y="31"/>
                      </a:lnTo>
                      <a:lnTo>
                        <a:pt x="338" y="50"/>
                      </a:lnTo>
                      <a:lnTo>
                        <a:pt x="352" y="50"/>
                      </a:lnTo>
                      <a:lnTo>
                        <a:pt x="366" y="71"/>
                      </a:lnTo>
                      <a:lnTo>
                        <a:pt x="366" y="90"/>
                      </a:lnTo>
                      <a:lnTo>
                        <a:pt x="360" y="110"/>
                      </a:lnTo>
                      <a:lnTo>
                        <a:pt x="360" y="132"/>
                      </a:lnTo>
                      <a:lnTo>
                        <a:pt x="346" y="142"/>
                      </a:lnTo>
                      <a:lnTo>
                        <a:pt x="338" y="162"/>
                      </a:lnTo>
                      <a:lnTo>
                        <a:pt x="346" y="182"/>
                      </a:lnTo>
                      <a:lnTo>
                        <a:pt x="338" y="202"/>
                      </a:lnTo>
                      <a:lnTo>
                        <a:pt x="338" y="221"/>
                      </a:lnTo>
                      <a:lnTo>
                        <a:pt x="352" y="243"/>
                      </a:lnTo>
                      <a:lnTo>
                        <a:pt x="366" y="243"/>
                      </a:lnTo>
                      <a:lnTo>
                        <a:pt x="366" y="263"/>
                      </a:lnTo>
                      <a:lnTo>
                        <a:pt x="366" y="284"/>
                      </a:lnTo>
                      <a:lnTo>
                        <a:pt x="382" y="304"/>
                      </a:lnTo>
                      <a:lnTo>
                        <a:pt x="396" y="304"/>
                      </a:lnTo>
                      <a:lnTo>
                        <a:pt x="410" y="315"/>
                      </a:lnTo>
                      <a:lnTo>
                        <a:pt x="418" y="324"/>
                      </a:lnTo>
                      <a:lnTo>
                        <a:pt x="426" y="346"/>
                      </a:lnTo>
                      <a:lnTo>
                        <a:pt x="418" y="355"/>
                      </a:lnTo>
                      <a:lnTo>
                        <a:pt x="426" y="375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4" name="Freeform 21"/>
                <p:cNvSpPr>
                  <a:spLocks/>
                </p:cNvSpPr>
                <p:nvPr/>
              </p:nvSpPr>
              <p:spPr bwMode="auto">
                <a:xfrm>
                  <a:off x="4768" y="1596"/>
                  <a:ext cx="544" cy="680"/>
                </a:xfrm>
                <a:custGeom>
                  <a:avLst/>
                  <a:gdLst>
                    <a:gd name="T0" fmla="*/ 246 w 721"/>
                    <a:gd name="T1" fmla="*/ 532 h 764"/>
                    <a:gd name="T2" fmla="*/ 260 w 721"/>
                    <a:gd name="T3" fmla="*/ 499 h 764"/>
                    <a:gd name="T4" fmla="*/ 275 w 721"/>
                    <a:gd name="T5" fmla="*/ 450 h 764"/>
                    <a:gd name="T6" fmla="*/ 246 w 721"/>
                    <a:gd name="T7" fmla="*/ 435 h 764"/>
                    <a:gd name="T8" fmla="*/ 208 w 721"/>
                    <a:gd name="T9" fmla="*/ 427 h 764"/>
                    <a:gd name="T10" fmla="*/ 181 w 721"/>
                    <a:gd name="T11" fmla="*/ 393 h 764"/>
                    <a:gd name="T12" fmla="*/ 149 w 721"/>
                    <a:gd name="T13" fmla="*/ 362 h 764"/>
                    <a:gd name="T14" fmla="*/ 120 w 721"/>
                    <a:gd name="T15" fmla="*/ 371 h 764"/>
                    <a:gd name="T16" fmla="*/ 92 w 721"/>
                    <a:gd name="T17" fmla="*/ 338 h 764"/>
                    <a:gd name="T18" fmla="*/ 60 w 721"/>
                    <a:gd name="T19" fmla="*/ 354 h 764"/>
                    <a:gd name="T20" fmla="*/ 26 w 721"/>
                    <a:gd name="T21" fmla="*/ 393 h 764"/>
                    <a:gd name="T22" fmla="*/ 9 w 721"/>
                    <a:gd name="T23" fmla="*/ 386 h 764"/>
                    <a:gd name="T24" fmla="*/ 23 w 721"/>
                    <a:gd name="T25" fmla="*/ 354 h 764"/>
                    <a:gd name="T26" fmla="*/ 4 w 721"/>
                    <a:gd name="T27" fmla="*/ 323 h 764"/>
                    <a:gd name="T28" fmla="*/ 14 w 721"/>
                    <a:gd name="T29" fmla="*/ 283 h 764"/>
                    <a:gd name="T30" fmla="*/ 9 w 721"/>
                    <a:gd name="T31" fmla="*/ 233 h 764"/>
                    <a:gd name="T32" fmla="*/ 4 w 721"/>
                    <a:gd name="T33" fmla="*/ 193 h 764"/>
                    <a:gd name="T34" fmla="*/ 9 w 721"/>
                    <a:gd name="T35" fmla="*/ 169 h 764"/>
                    <a:gd name="T36" fmla="*/ 4 w 721"/>
                    <a:gd name="T37" fmla="*/ 137 h 764"/>
                    <a:gd name="T38" fmla="*/ 23 w 721"/>
                    <a:gd name="T39" fmla="*/ 97 h 764"/>
                    <a:gd name="T40" fmla="*/ 45 w 721"/>
                    <a:gd name="T41" fmla="*/ 113 h 764"/>
                    <a:gd name="T42" fmla="*/ 73 w 721"/>
                    <a:gd name="T43" fmla="*/ 129 h 764"/>
                    <a:gd name="T44" fmla="*/ 101 w 721"/>
                    <a:gd name="T45" fmla="*/ 104 h 764"/>
                    <a:gd name="T46" fmla="*/ 120 w 721"/>
                    <a:gd name="T47" fmla="*/ 74 h 764"/>
                    <a:gd name="T48" fmla="*/ 130 w 721"/>
                    <a:gd name="T49" fmla="*/ 41 h 764"/>
                    <a:gd name="T50" fmla="*/ 158 w 721"/>
                    <a:gd name="T51" fmla="*/ 41 h 764"/>
                    <a:gd name="T52" fmla="*/ 185 w 721"/>
                    <a:gd name="T53" fmla="*/ 41 h 764"/>
                    <a:gd name="T54" fmla="*/ 219 w 721"/>
                    <a:gd name="T55" fmla="*/ 17 h 764"/>
                    <a:gd name="T56" fmla="*/ 233 w 721"/>
                    <a:gd name="T57" fmla="*/ 0 h 764"/>
                    <a:gd name="T58" fmla="*/ 255 w 721"/>
                    <a:gd name="T59" fmla="*/ 25 h 764"/>
                    <a:gd name="T60" fmla="*/ 275 w 721"/>
                    <a:gd name="T61" fmla="*/ 56 h 764"/>
                    <a:gd name="T62" fmla="*/ 303 w 721"/>
                    <a:gd name="T63" fmla="*/ 17 h 764"/>
                    <a:gd name="T64" fmla="*/ 335 w 721"/>
                    <a:gd name="T65" fmla="*/ 8 h 764"/>
                    <a:gd name="T66" fmla="*/ 363 w 721"/>
                    <a:gd name="T67" fmla="*/ 25 h 764"/>
                    <a:gd name="T68" fmla="*/ 371 w 721"/>
                    <a:gd name="T69" fmla="*/ 51 h 764"/>
                    <a:gd name="T70" fmla="*/ 391 w 721"/>
                    <a:gd name="T71" fmla="*/ 104 h 764"/>
                    <a:gd name="T72" fmla="*/ 371 w 721"/>
                    <a:gd name="T73" fmla="*/ 137 h 764"/>
                    <a:gd name="T74" fmla="*/ 386 w 721"/>
                    <a:gd name="T75" fmla="*/ 178 h 764"/>
                    <a:gd name="T76" fmla="*/ 408 w 721"/>
                    <a:gd name="T77" fmla="*/ 186 h 764"/>
                    <a:gd name="T78" fmla="*/ 395 w 721"/>
                    <a:gd name="T79" fmla="*/ 211 h 764"/>
                    <a:gd name="T80" fmla="*/ 376 w 721"/>
                    <a:gd name="T81" fmla="*/ 250 h 764"/>
                    <a:gd name="T82" fmla="*/ 358 w 721"/>
                    <a:gd name="T83" fmla="*/ 250 h 764"/>
                    <a:gd name="T84" fmla="*/ 344 w 721"/>
                    <a:gd name="T85" fmla="*/ 275 h 764"/>
                    <a:gd name="T86" fmla="*/ 330 w 721"/>
                    <a:gd name="T87" fmla="*/ 323 h 764"/>
                    <a:gd name="T88" fmla="*/ 325 w 721"/>
                    <a:gd name="T89" fmla="*/ 378 h 764"/>
                    <a:gd name="T90" fmla="*/ 325 w 721"/>
                    <a:gd name="T91" fmla="*/ 435 h 764"/>
                    <a:gd name="T92" fmla="*/ 321 w 721"/>
                    <a:gd name="T93" fmla="*/ 484 h 764"/>
                    <a:gd name="T94" fmla="*/ 311 w 721"/>
                    <a:gd name="T95" fmla="*/ 523 h 764"/>
                    <a:gd name="T96" fmla="*/ 302 w 721"/>
                    <a:gd name="T97" fmla="*/ 572 h 764"/>
                    <a:gd name="T98" fmla="*/ 287 w 721"/>
                    <a:gd name="T99" fmla="*/ 604 h 764"/>
                    <a:gd name="T100" fmla="*/ 268 w 721"/>
                    <a:gd name="T101" fmla="*/ 573 h 76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721"/>
                    <a:gd name="T154" fmla="*/ 0 h 764"/>
                    <a:gd name="T155" fmla="*/ 721 w 721"/>
                    <a:gd name="T156" fmla="*/ 764 h 764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721" h="764">
                      <a:moveTo>
                        <a:pt x="456" y="712"/>
                      </a:moveTo>
                      <a:lnTo>
                        <a:pt x="448" y="691"/>
                      </a:lnTo>
                      <a:lnTo>
                        <a:pt x="432" y="672"/>
                      </a:lnTo>
                      <a:lnTo>
                        <a:pt x="432" y="652"/>
                      </a:lnTo>
                      <a:lnTo>
                        <a:pt x="441" y="630"/>
                      </a:lnTo>
                      <a:lnTo>
                        <a:pt x="456" y="630"/>
                      </a:lnTo>
                      <a:lnTo>
                        <a:pt x="473" y="611"/>
                      </a:lnTo>
                      <a:lnTo>
                        <a:pt x="489" y="589"/>
                      </a:lnTo>
                      <a:lnTo>
                        <a:pt x="482" y="569"/>
                      </a:lnTo>
                      <a:lnTo>
                        <a:pt x="464" y="558"/>
                      </a:lnTo>
                      <a:lnTo>
                        <a:pt x="441" y="569"/>
                      </a:lnTo>
                      <a:lnTo>
                        <a:pt x="432" y="549"/>
                      </a:lnTo>
                      <a:lnTo>
                        <a:pt x="407" y="558"/>
                      </a:lnTo>
                      <a:lnTo>
                        <a:pt x="391" y="549"/>
                      </a:lnTo>
                      <a:lnTo>
                        <a:pt x="366" y="539"/>
                      </a:lnTo>
                      <a:lnTo>
                        <a:pt x="359" y="519"/>
                      </a:lnTo>
                      <a:lnTo>
                        <a:pt x="334" y="510"/>
                      </a:lnTo>
                      <a:lnTo>
                        <a:pt x="318" y="497"/>
                      </a:lnTo>
                      <a:lnTo>
                        <a:pt x="302" y="497"/>
                      </a:lnTo>
                      <a:lnTo>
                        <a:pt x="277" y="478"/>
                      </a:lnTo>
                      <a:lnTo>
                        <a:pt x="261" y="457"/>
                      </a:lnTo>
                      <a:lnTo>
                        <a:pt x="243" y="457"/>
                      </a:lnTo>
                      <a:lnTo>
                        <a:pt x="228" y="468"/>
                      </a:lnTo>
                      <a:lnTo>
                        <a:pt x="211" y="468"/>
                      </a:lnTo>
                      <a:lnTo>
                        <a:pt x="178" y="457"/>
                      </a:lnTo>
                      <a:lnTo>
                        <a:pt x="178" y="438"/>
                      </a:lnTo>
                      <a:lnTo>
                        <a:pt x="162" y="427"/>
                      </a:lnTo>
                      <a:lnTo>
                        <a:pt x="137" y="427"/>
                      </a:lnTo>
                      <a:lnTo>
                        <a:pt x="121" y="438"/>
                      </a:lnTo>
                      <a:lnTo>
                        <a:pt x="105" y="447"/>
                      </a:lnTo>
                      <a:lnTo>
                        <a:pt x="89" y="468"/>
                      </a:lnTo>
                      <a:lnTo>
                        <a:pt x="71" y="478"/>
                      </a:lnTo>
                      <a:lnTo>
                        <a:pt x="46" y="497"/>
                      </a:lnTo>
                      <a:lnTo>
                        <a:pt x="39" y="497"/>
                      </a:lnTo>
                      <a:lnTo>
                        <a:pt x="23" y="510"/>
                      </a:lnTo>
                      <a:lnTo>
                        <a:pt x="16" y="488"/>
                      </a:lnTo>
                      <a:lnTo>
                        <a:pt x="16" y="478"/>
                      </a:lnTo>
                      <a:lnTo>
                        <a:pt x="32" y="468"/>
                      </a:lnTo>
                      <a:lnTo>
                        <a:pt x="41" y="447"/>
                      </a:lnTo>
                      <a:lnTo>
                        <a:pt x="41" y="426"/>
                      </a:lnTo>
                      <a:lnTo>
                        <a:pt x="24" y="416"/>
                      </a:lnTo>
                      <a:lnTo>
                        <a:pt x="7" y="408"/>
                      </a:lnTo>
                      <a:lnTo>
                        <a:pt x="7" y="386"/>
                      </a:lnTo>
                      <a:lnTo>
                        <a:pt x="7" y="366"/>
                      </a:lnTo>
                      <a:lnTo>
                        <a:pt x="24" y="357"/>
                      </a:lnTo>
                      <a:lnTo>
                        <a:pt x="24" y="336"/>
                      </a:lnTo>
                      <a:lnTo>
                        <a:pt x="24" y="315"/>
                      </a:lnTo>
                      <a:lnTo>
                        <a:pt x="16" y="294"/>
                      </a:lnTo>
                      <a:lnTo>
                        <a:pt x="0" y="285"/>
                      </a:lnTo>
                      <a:lnTo>
                        <a:pt x="16" y="265"/>
                      </a:lnTo>
                      <a:lnTo>
                        <a:pt x="7" y="244"/>
                      </a:lnTo>
                      <a:lnTo>
                        <a:pt x="24" y="235"/>
                      </a:lnTo>
                      <a:lnTo>
                        <a:pt x="32" y="213"/>
                      </a:lnTo>
                      <a:lnTo>
                        <a:pt x="16" y="213"/>
                      </a:lnTo>
                      <a:lnTo>
                        <a:pt x="0" y="213"/>
                      </a:lnTo>
                      <a:lnTo>
                        <a:pt x="0" y="194"/>
                      </a:lnTo>
                      <a:lnTo>
                        <a:pt x="7" y="173"/>
                      </a:lnTo>
                      <a:lnTo>
                        <a:pt x="16" y="152"/>
                      </a:lnTo>
                      <a:lnTo>
                        <a:pt x="32" y="143"/>
                      </a:lnTo>
                      <a:lnTo>
                        <a:pt x="41" y="123"/>
                      </a:lnTo>
                      <a:lnTo>
                        <a:pt x="46" y="124"/>
                      </a:lnTo>
                      <a:lnTo>
                        <a:pt x="64" y="132"/>
                      </a:lnTo>
                      <a:lnTo>
                        <a:pt x="80" y="143"/>
                      </a:lnTo>
                      <a:lnTo>
                        <a:pt x="96" y="154"/>
                      </a:lnTo>
                      <a:lnTo>
                        <a:pt x="114" y="163"/>
                      </a:lnTo>
                      <a:lnTo>
                        <a:pt x="129" y="163"/>
                      </a:lnTo>
                      <a:lnTo>
                        <a:pt x="146" y="154"/>
                      </a:lnTo>
                      <a:lnTo>
                        <a:pt x="162" y="132"/>
                      </a:lnTo>
                      <a:lnTo>
                        <a:pt x="178" y="132"/>
                      </a:lnTo>
                      <a:lnTo>
                        <a:pt x="203" y="132"/>
                      </a:lnTo>
                      <a:lnTo>
                        <a:pt x="211" y="112"/>
                      </a:lnTo>
                      <a:lnTo>
                        <a:pt x="211" y="93"/>
                      </a:lnTo>
                      <a:lnTo>
                        <a:pt x="203" y="71"/>
                      </a:lnTo>
                      <a:lnTo>
                        <a:pt x="211" y="52"/>
                      </a:lnTo>
                      <a:lnTo>
                        <a:pt x="228" y="52"/>
                      </a:lnTo>
                      <a:lnTo>
                        <a:pt x="243" y="52"/>
                      </a:lnTo>
                      <a:lnTo>
                        <a:pt x="261" y="52"/>
                      </a:lnTo>
                      <a:lnTo>
                        <a:pt x="277" y="52"/>
                      </a:lnTo>
                      <a:lnTo>
                        <a:pt x="293" y="62"/>
                      </a:lnTo>
                      <a:lnTo>
                        <a:pt x="309" y="62"/>
                      </a:lnTo>
                      <a:lnTo>
                        <a:pt x="325" y="52"/>
                      </a:lnTo>
                      <a:lnTo>
                        <a:pt x="343" y="31"/>
                      </a:lnTo>
                      <a:lnTo>
                        <a:pt x="366" y="31"/>
                      </a:lnTo>
                      <a:lnTo>
                        <a:pt x="384" y="21"/>
                      </a:lnTo>
                      <a:lnTo>
                        <a:pt x="397" y="12"/>
                      </a:lnTo>
                      <a:lnTo>
                        <a:pt x="410" y="1"/>
                      </a:lnTo>
                      <a:lnTo>
                        <a:pt x="409" y="0"/>
                      </a:lnTo>
                      <a:lnTo>
                        <a:pt x="425" y="0"/>
                      </a:lnTo>
                      <a:lnTo>
                        <a:pt x="432" y="21"/>
                      </a:lnTo>
                      <a:lnTo>
                        <a:pt x="448" y="31"/>
                      </a:lnTo>
                      <a:lnTo>
                        <a:pt x="448" y="52"/>
                      </a:lnTo>
                      <a:lnTo>
                        <a:pt x="457" y="71"/>
                      </a:lnTo>
                      <a:lnTo>
                        <a:pt x="482" y="71"/>
                      </a:lnTo>
                      <a:lnTo>
                        <a:pt x="498" y="52"/>
                      </a:lnTo>
                      <a:lnTo>
                        <a:pt x="514" y="41"/>
                      </a:lnTo>
                      <a:lnTo>
                        <a:pt x="532" y="21"/>
                      </a:lnTo>
                      <a:lnTo>
                        <a:pt x="548" y="10"/>
                      </a:lnTo>
                      <a:lnTo>
                        <a:pt x="571" y="0"/>
                      </a:lnTo>
                      <a:lnTo>
                        <a:pt x="589" y="10"/>
                      </a:lnTo>
                      <a:lnTo>
                        <a:pt x="605" y="21"/>
                      </a:lnTo>
                      <a:lnTo>
                        <a:pt x="621" y="21"/>
                      </a:lnTo>
                      <a:lnTo>
                        <a:pt x="637" y="31"/>
                      </a:lnTo>
                      <a:lnTo>
                        <a:pt x="645" y="52"/>
                      </a:lnTo>
                      <a:lnTo>
                        <a:pt x="654" y="62"/>
                      </a:lnTo>
                      <a:lnTo>
                        <a:pt x="652" y="64"/>
                      </a:lnTo>
                      <a:lnTo>
                        <a:pt x="670" y="102"/>
                      </a:lnTo>
                      <a:lnTo>
                        <a:pt x="686" y="112"/>
                      </a:lnTo>
                      <a:lnTo>
                        <a:pt x="686" y="132"/>
                      </a:lnTo>
                      <a:lnTo>
                        <a:pt x="677" y="154"/>
                      </a:lnTo>
                      <a:lnTo>
                        <a:pt x="670" y="173"/>
                      </a:lnTo>
                      <a:lnTo>
                        <a:pt x="652" y="173"/>
                      </a:lnTo>
                      <a:lnTo>
                        <a:pt x="652" y="194"/>
                      </a:lnTo>
                      <a:lnTo>
                        <a:pt x="662" y="213"/>
                      </a:lnTo>
                      <a:lnTo>
                        <a:pt x="677" y="225"/>
                      </a:lnTo>
                      <a:lnTo>
                        <a:pt x="695" y="235"/>
                      </a:lnTo>
                      <a:lnTo>
                        <a:pt x="711" y="235"/>
                      </a:lnTo>
                      <a:lnTo>
                        <a:pt x="717" y="235"/>
                      </a:lnTo>
                      <a:lnTo>
                        <a:pt x="720" y="235"/>
                      </a:lnTo>
                      <a:lnTo>
                        <a:pt x="711" y="255"/>
                      </a:lnTo>
                      <a:lnTo>
                        <a:pt x="695" y="266"/>
                      </a:lnTo>
                      <a:lnTo>
                        <a:pt x="677" y="275"/>
                      </a:lnTo>
                      <a:lnTo>
                        <a:pt x="670" y="296"/>
                      </a:lnTo>
                      <a:lnTo>
                        <a:pt x="662" y="316"/>
                      </a:lnTo>
                      <a:lnTo>
                        <a:pt x="652" y="336"/>
                      </a:lnTo>
                      <a:lnTo>
                        <a:pt x="637" y="336"/>
                      </a:lnTo>
                      <a:lnTo>
                        <a:pt x="629" y="316"/>
                      </a:lnTo>
                      <a:lnTo>
                        <a:pt x="612" y="316"/>
                      </a:lnTo>
                      <a:lnTo>
                        <a:pt x="605" y="336"/>
                      </a:lnTo>
                      <a:lnTo>
                        <a:pt x="605" y="347"/>
                      </a:lnTo>
                      <a:lnTo>
                        <a:pt x="596" y="367"/>
                      </a:lnTo>
                      <a:lnTo>
                        <a:pt x="580" y="388"/>
                      </a:lnTo>
                      <a:lnTo>
                        <a:pt x="580" y="408"/>
                      </a:lnTo>
                      <a:lnTo>
                        <a:pt x="580" y="427"/>
                      </a:lnTo>
                      <a:lnTo>
                        <a:pt x="571" y="457"/>
                      </a:lnTo>
                      <a:lnTo>
                        <a:pt x="571" y="478"/>
                      </a:lnTo>
                      <a:lnTo>
                        <a:pt x="564" y="510"/>
                      </a:lnTo>
                      <a:lnTo>
                        <a:pt x="564" y="528"/>
                      </a:lnTo>
                      <a:lnTo>
                        <a:pt x="571" y="549"/>
                      </a:lnTo>
                      <a:lnTo>
                        <a:pt x="571" y="569"/>
                      </a:lnTo>
                      <a:lnTo>
                        <a:pt x="564" y="589"/>
                      </a:lnTo>
                      <a:lnTo>
                        <a:pt x="564" y="611"/>
                      </a:lnTo>
                      <a:lnTo>
                        <a:pt x="555" y="620"/>
                      </a:lnTo>
                      <a:lnTo>
                        <a:pt x="546" y="641"/>
                      </a:lnTo>
                      <a:lnTo>
                        <a:pt x="546" y="661"/>
                      </a:lnTo>
                      <a:lnTo>
                        <a:pt x="546" y="683"/>
                      </a:lnTo>
                      <a:lnTo>
                        <a:pt x="538" y="702"/>
                      </a:lnTo>
                      <a:lnTo>
                        <a:pt x="530" y="722"/>
                      </a:lnTo>
                      <a:lnTo>
                        <a:pt x="523" y="742"/>
                      </a:lnTo>
                      <a:lnTo>
                        <a:pt x="505" y="753"/>
                      </a:lnTo>
                      <a:lnTo>
                        <a:pt x="505" y="763"/>
                      </a:lnTo>
                      <a:lnTo>
                        <a:pt x="498" y="763"/>
                      </a:lnTo>
                      <a:lnTo>
                        <a:pt x="482" y="742"/>
                      </a:lnTo>
                      <a:lnTo>
                        <a:pt x="470" y="723"/>
                      </a:lnTo>
                      <a:lnTo>
                        <a:pt x="464" y="722"/>
                      </a:lnTo>
                      <a:lnTo>
                        <a:pt x="456" y="712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5" name="Freeform 22"/>
                <p:cNvSpPr>
                  <a:spLocks/>
                </p:cNvSpPr>
                <p:nvPr/>
              </p:nvSpPr>
              <p:spPr bwMode="auto">
                <a:xfrm>
                  <a:off x="5015" y="2237"/>
                  <a:ext cx="132" cy="226"/>
                </a:xfrm>
                <a:custGeom>
                  <a:avLst/>
                  <a:gdLst>
                    <a:gd name="T0" fmla="*/ 43 w 173"/>
                    <a:gd name="T1" fmla="*/ 193 h 254"/>
                    <a:gd name="T2" fmla="*/ 56 w 173"/>
                    <a:gd name="T3" fmla="*/ 185 h 254"/>
                    <a:gd name="T4" fmla="*/ 67 w 173"/>
                    <a:gd name="T5" fmla="*/ 169 h 254"/>
                    <a:gd name="T6" fmla="*/ 67 w 173"/>
                    <a:gd name="T7" fmla="*/ 153 h 254"/>
                    <a:gd name="T8" fmla="*/ 71 w 173"/>
                    <a:gd name="T9" fmla="*/ 137 h 254"/>
                    <a:gd name="T10" fmla="*/ 80 w 173"/>
                    <a:gd name="T11" fmla="*/ 120 h 254"/>
                    <a:gd name="T12" fmla="*/ 90 w 173"/>
                    <a:gd name="T13" fmla="*/ 112 h 254"/>
                    <a:gd name="T14" fmla="*/ 100 w 173"/>
                    <a:gd name="T15" fmla="*/ 96 h 254"/>
                    <a:gd name="T16" fmla="*/ 95 w 173"/>
                    <a:gd name="T17" fmla="*/ 80 h 254"/>
                    <a:gd name="T18" fmla="*/ 95 w 173"/>
                    <a:gd name="T19" fmla="*/ 64 h 254"/>
                    <a:gd name="T20" fmla="*/ 95 w 173"/>
                    <a:gd name="T21" fmla="*/ 49 h 254"/>
                    <a:gd name="T22" fmla="*/ 100 w 173"/>
                    <a:gd name="T23" fmla="*/ 32 h 254"/>
                    <a:gd name="T24" fmla="*/ 90 w 173"/>
                    <a:gd name="T25" fmla="*/ 16 h 254"/>
                    <a:gd name="T26" fmla="*/ 84 w 173"/>
                    <a:gd name="T27" fmla="*/ 1 h 254"/>
                    <a:gd name="T28" fmla="*/ 80 w 173"/>
                    <a:gd name="T29" fmla="*/ 0 h 254"/>
                    <a:gd name="T30" fmla="*/ 71 w 173"/>
                    <a:gd name="T31" fmla="*/ 0 h 254"/>
                    <a:gd name="T32" fmla="*/ 62 w 173"/>
                    <a:gd name="T33" fmla="*/ 0 h 254"/>
                    <a:gd name="T34" fmla="*/ 53 w 173"/>
                    <a:gd name="T35" fmla="*/ 7 h 254"/>
                    <a:gd name="T36" fmla="*/ 47 w 173"/>
                    <a:gd name="T37" fmla="*/ 25 h 254"/>
                    <a:gd name="T38" fmla="*/ 47 w 173"/>
                    <a:gd name="T39" fmla="*/ 40 h 254"/>
                    <a:gd name="T40" fmla="*/ 47 w 173"/>
                    <a:gd name="T41" fmla="*/ 56 h 254"/>
                    <a:gd name="T42" fmla="*/ 47 w 173"/>
                    <a:gd name="T43" fmla="*/ 73 h 254"/>
                    <a:gd name="T44" fmla="*/ 47 w 173"/>
                    <a:gd name="T45" fmla="*/ 87 h 254"/>
                    <a:gd name="T46" fmla="*/ 43 w 173"/>
                    <a:gd name="T47" fmla="*/ 104 h 254"/>
                    <a:gd name="T48" fmla="*/ 34 w 173"/>
                    <a:gd name="T49" fmla="*/ 112 h 254"/>
                    <a:gd name="T50" fmla="*/ 28 w 173"/>
                    <a:gd name="T51" fmla="*/ 129 h 254"/>
                    <a:gd name="T52" fmla="*/ 19 w 173"/>
                    <a:gd name="T53" fmla="*/ 144 h 254"/>
                    <a:gd name="T54" fmla="*/ 10 w 173"/>
                    <a:gd name="T55" fmla="*/ 137 h 254"/>
                    <a:gd name="T56" fmla="*/ 0 w 173"/>
                    <a:gd name="T57" fmla="*/ 153 h 254"/>
                    <a:gd name="T58" fmla="*/ 0 w 173"/>
                    <a:gd name="T59" fmla="*/ 169 h 254"/>
                    <a:gd name="T60" fmla="*/ 0 w 173"/>
                    <a:gd name="T61" fmla="*/ 177 h 254"/>
                    <a:gd name="T62" fmla="*/ 5 w 173"/>
                    <a:gd name="T63" fmla="*/ 193 h 254"/>
                    <a:gd name="T64" fmla="*/ 19 w 173"/>
                    <a:gd name="T65" fmla="*/ 200 h 254"/>
                    <a:gd name="T66" fmla="*/ 28 w 173"/>
                    <a:gd name="T67" fmla="*/ 200 h 254"/>
                    <a:gd name="T68" fmla="*/ 34 w 173"/>
                    <a:gd name="T69" fmla="*/ 200 h 254"/>
                    <a:gd name="T70" fmla="*/ 38 w 173"/>
                    <a:gd name="T71" fmla="*/ 200 h 254"/>
                    <a:gd name="T72" fmla="*/ 43 w 173"/>
                    <a:gd name="T73" fmla="*/ 193 h 25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73"/>
                    <a:gd name="T112" fmla="*/ 0 h 254"/>
                    <a:gd name="T113" fmla="*/ 173 w 173"/>
                    <a:gd name="T114" fmla="*/ 254 h 25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73" h="254">
                      <a:moveTo>
                        <a:pt x="74" y="244"/>
                      </a:moveTo>
                      <a:lnTo>
                        <a:pt x="97" y="234"/>
                      </a:lnTo>
                      <a:lnTo>
                        <a:pt x="115" y="213"/>
                      </a:lnTo>
                      <a:lnTo>
                        <a:pt x="115" y="193"/>
                      </a:lnTo>
                      <a:lnTo>
                        <a:pt x="122" y="173"/>
                      </a:lnTo>
                      <a:lnTo>
                        <a:pt x="138" y="152"/>
                      </a:lnTo>
                      <a:lnTo>
                        <a:pt x="155" y="142"/>
                      </a:lnTo>
                      <a:lnTo>
                        <a:pt x="172" y="121"/>
                      </a:lnTo>
                      <a:lnTo>
                        <a:pt x="163" y="101"/>
                      </a:lnTo>
                      <a:lnTo>
                        <a:pt x="163" y="81"/>
                      </a:lnTo>
                      <a:lnTo>
                        <a:pt x="163" y="62"/>
                      </a:lnTo>
                      <a:lnTo>
                        <a:pt x="172" y="40"/>
                      </a:lnTo>
                      <a:lnTo>
                        <a:pt x="155" y="20"/>
                      </a:lnTo>
                      <a:lnTo>
                        <a:pt x="144" y="1"/>
                      </a:lnTo>
                      <a:lnTo>
                        <a:pt x="138" y="0"/>
                      </a:lnTo>
                      <a:lnTo>
                        <a:pt x="122" y="0"/>
                      </a:lnTo>
                      <a:lnTo>
                        <a:pt x="106" y="0"/>
                      </a:lnTo>
                      <a:lnTo>
                        <a:pt x="90" y="9"/>
                      </a:lnTo>
                      <a:lnTo>
                        <a:pt x="81" y="31"/>
                      </a:lnTo>
                      <a:lnTo>
                        <a:pt x="81" y="51"/>
                      </a:lnTo>
                      <a:lnTo>
                        <a:pt x="81" y="71"/>
                      </a:lnTo>
                      <a:lnTo>
                        <a:pt x="81" y="92"/>
                      </a:lnTo>
                      <a:lnTo>
                        <a:pt x="81" y="110"/>
                      </a:lnTo>
                      <a:lnTo>
                        <a:pt x="74" y="132"/>
                      </a:lnTo>
                      <a:lnTo>
                        <a:pt x="58" y="142"/>
                      </a:lnTo>
                      <a:lnTo>
                        <a:pt x="49" y="163"/>
                      </a:lnTo>
                      <a:lnTo>
                        <a:pt x="33" y="182"/>
                      </a:lnTo>
                      <a:lnTo>
                        <a:pt x="17" y="173"/>
                      </a:lnTo>
                      <a:lnTo>
                        <a:pt x="0" y="193"/>
                      </a:lnTo>
                      <a:lnTo>
                        <a:pt x="0" y="213"/>
                      </a:lnTo>
                      <a:lnTo>
                        <a:pt x="0" y="224"/>
                      </a:lnTo>
                      <a:lnTo>
                        <a:pt x="8" y="244"/>
                      </a:lnTo>
                      <a:lnTo>
                        <a:pt x="33" y="253"/>
                      </a:lnTo>
                      <a:lnTo>
                        <a:pt x="49" y="253"/>
                      </a:lnTo>
                      <a:lnTo>
                        <a:pt x="58" y="253"/>
                      </a:lnTo>
                      <a:lnTo>
                        <a:pt x="65" y="253"/>
                      </a:lnTo>
                      <a:lnTo>
                        <a:pt x="74" y="244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6" name="Freeform 23"/>
                <p:cNvSpPr>
                  <a:spLocks/>
                </p:cNvSpPr>
                <p:nvPr/>
              </p:nvSpPr>
              <p:spPr bwMode="auto">
                <a:xfrm>
                  <a:off x="4137" y="2844"/>
                  <a:ext cx="426" cy="450"/>
                </a:xfrm>
                <a:custGeom>
                  <a:avLst/>
                  <a:gdLst>
                    <a:gd name="T0" fmla="*/ 307 w 564"/>
                    <a:gd name="T1" fmla="*/ 143 h 508"/>
                    <a:gd name="T2" fmla="*/ 288 w 564"/>
                    <a:gd name="T3" fmla="*/ 135 h 508"/>
                    <a:gd name="T4" fmla="*/ 307 w 564"/>
                    <a:gd name="T5" fmla="*/ 111 h 508"/>
                    <a:gd name="T6" fmla="*/ 302 w 564"/>
                    <a:gd name="T7" fmla="*/ 86 h 508"/>
                    <a:gd name="T8" fmla="*/ 283 w 564"/>
                    <a:gd name="T9" fmla="*/ 86 h 508"/>
                    <a:gd name="T10" fmla="*/ 266 w 564"/>
                    <a:gd name="T11" fmla="*/ 63 h 508"/>
                    <a:gd name="T12" fmla="*/ 246 w 564"/>
                    <a:gd name="T13" fmla="*/ 47 h 508"/>
                    <a:gd name="T14" fmla="*/ 223 w 564"/>
                    <a:gd name="T15" fmla="*/ 40 h 508"/>
                    <a:gd name="T16" fmla="*/ 205 w 564"/>
                    <a:gd name="T17" fmla="*/ 23 h 508"/>
                    <a:gd name="T18" fmla="*/ 181 w 564"/>
                    <a:gd name="T19" fmla="*/ 16 h 508"/>
                    <a:gd name="T20" fmla="*/ 162 w 564"/>
                    <a:gd name="T21" fmla="*/ 16 h 508"/>
                    <a:gd name="T22" fmla="*/ 144 w 564"/>
                    <a:gd name="T23" fmla="*/ 0 h 508"/>
                    <a:gd name="T24" fmla="*/ 131 w 564"/>
                    <a:gd name="T25" fmla="*/ 16 h 508"/>
                    <a:gd name="T26" fmla="*/ 111 w 564"/>
                    <a:gd name="T27" fmla="*/ 23 h 508"/>
                    <a:gd name="T28" fmla="*/ 93 w 564"/>
                    <a:gd name="T29" fmla="*/ 47 h 508"/>
                    <a:gd name="T30" fmla="*/ 74 w 564"/>
                    <a:gd name="T31" fmla="*/ 71 h 508"/>
                    <a:gd name="T32" fmla="*/ 55 w 564"/>
                    <a:gd name="T33" fmla="*/ 102 h 508"/>
                    <a:gd name="T34" fmla="*/ 37 w 564"/>
                    <a:gd name="T35" fmla="*/ 135 h 508"/>
                    <a:gd name="T36" fmla="*/ 14 w 564"/>
                    <a:gd name="T37" fmla="*/ 175 h 508"/>
                    <a:gd name="T38" fmla="*/ 0 w 564"/>
                    <a:gd name="T39" fmla="*/ 206 h 508"/>
                    <a:gd name="T40" fmla="*/ 19 w 564"/>
                    <a:gd name="T41" fmla="*/ 198 h 508"/>
                    <a:gd name="T42" fmla="*/ 42 w 564"/>
                    <a:gd name="T43" fmla="*/ 198 h 508"/>
                    <a:gd name="T44" fmla="*/ 60 w 564"/>
                    <a:gd name="T45" fmla="*/ 230 h 508"/>
                    <a:gd name="T46" fmla="*/ 79 w 564"/>
                    <a:gd name="T47" fmla="*/ 237 h 508"/>
                    <a:gd name="T48" fmla="*/ 97 w 564"/>
                    <a:gd name="T49" fmla="*/ 254 h 508"/>
                    <a:gd name="T50" fmla="*/ 116 w 564"/>
                    <a:gd name="T51" fmla="*/ 269 h 508"/>
                    <a:gd name="T52" fmla="*/ 134 w 564"/>
                    <a:gd name="T53" fmla="*/ 286 h 508"/>
                    <a:gd name="T54" fmla="*/ 153 w 564"/>
                    <a:gd name="T55" fmla="*/ 317 h 508"/>
                    <a:gd name="T56" fmla="*/ 172 w 564"/>
                    <a:gd name="T57" fmla="*/ 341 h 508"/>
                    <a:gd name="T58" fmla="*/ 167 w 564"/>
                    <a:gd name="T59" fmla="*/ 366 h 508"/>
                    <a:gd name="T60" fmla="*/ 162 w 564"/>
                    <a:gd name="T61" fmla="*/ 398 h 508"/>
                    <a:gd name="T62" fmla="*/ 181 w 564"/>
                    <a:gd name="T63" fmla="*/ 390 h 508"/>
                    <a:gd name="T64" fmla="*/ 199 w 564"/>
                    <a:gd name="T65" fmla="*/ 366 h 508"/>
                    <a:gd name="T66" fmla="*/ 209 w 564"/>
                    <a:gd name="T67" fmla="*/ 334 h 508"/>
                    <a:gd name="T68" fmla="*/ 223 w 564"/>
                    <a:gd name="T69" fmla="*/ 311 h 508"/>
                    <a:gd name="T70" fmla="*/ 242 w 564"/>
                    <a:gd name="T71" fmla="*/ 286 h 508"/>
                    <a:gd name="T72" fmla="*/ 261 w 564"/>
                    <a:gd name="T73" fmla="*/ 262 h 508"/>
                    <a:gd name="T74" fmla="*/ 279 w 564"/>
                    <a:gd name="T75" fmla="*/ 237 h 508"/>
                    <a:gd name="T76" fmla="*/ 288 w 564"/>
                    <a:gd name="T77" fmla="*/ 198 h 508"/>
                    <a:gd name="T78" fmla="*/ 307 w 564"/>
                    <a:gd name="T79" fmla="*/ 159 h 508"/>
                    <a:gd name="T80" fmla="*/ 321 w 564"/>
                    <a:gd name="T81" fmla="*/ 129 h 50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564"/>
                    <a:gd name="T124" fmla="*/ 0 h 508"/>
                    <a:gd name="T125" fmla="*/ 564 w 564"/>
                    <a:gd name="T126" fmla="*/ 508 h 508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564" h="508">
                      <a:moveTo>
                        <a:pt x="563" y="165"/>
                      </a:moveTo>
                      <a:lnTo>
                        <a:pt x="538" y="182"/>
                      </a:lnTo>
                      <a:lnTo>
                        <a:pt x="522" y="182"/>
                      </a:lnTo>
                      <a:lnTo>
                        <a:pt x="504" y="172"/>
                      </a:lnTo>
                      <a:lnTo>
                        <a:pt x="522" y="161"/>
                      </a:lnTo>
                      <a:lnTo>
                        <a:pt x="538" y="141"/>
                      </a:lnTo>
                      <a:lnTo>
                        <a:pt x="546" y="121"/>
                      </a:lnTo>
                      <a:lnTo>
                        <a:pt x="529" y="110"/>
                      </a:lnTo>
                      <a:lnTo>
                        <a:pt x="514" y="121"/>
                      </a:lnTo>
                      <a:lnTo>
                        <a:pt x="497" y="110"/>
                      </a:lnTo>
                      <a:lnTo>
                        <a:pt x="481" y="90"/>
                      </a:lnTo>
                      <a:lnTo>
                        <a:pt x="466" y="80"/>
                      </a:lnTo>
                      <a:lnTo>
                        <a:pt x="447" y="71"/>
                      </a:lnTo>
                      <a:lnTo>
                        <a:pt x="432" y="60"/>
                      </a:lnTo>
                      <a:lnTo>
                        <a:pt x="407" y="51"/>
                      </a:lnTo>
                      <a:lnTo>
                        <a:pt x="391" y="51"/>
                      </a:lnTo>
                      <a:lnTo>
                        <a:pt x="375" y="41"/>
                      </a:lnTo>
                      <a:lnTo>
                        <a:pt x="359" y="29"/>
                      </a:lnTo>
                      <a:lnTo>
                        <a:pt x="342" y="20"/>
                      </a:lnTo>
                      <a:lnTo>
                        <a:pt x="317" y="20"/>
                      </a:lnTo>
                      <a:lnTo>
                        <a:pt x="302" y="20"/>
                      </a:lnTo>
                      <a:lnTo>
                        <a:pt x="285" y="20"/>
                      </a:lnTo>
                      <a:lnTo>
                        <a:pt x="269" y="9"/>
                      </a:lnTo>
                      <a:lnTo>
                        <a:pt x="252" y="0"/>
                      </a:lnTo>
                      <a:lnTo>
                        <a:pt x="245" y="9"/>
                      </a:lnTo>
                      <a:lnTo>
                        <a:pt x="229" y="20"/>
                      </a:lnTo>
                      <a:lnTo>
                        <a:pt x="212" y="20"/>
                      </a:lnTo>
                      <a:lnTo>
                        <a:pt x="195" y="29"/>
                      </a:lnTo>
                      <a:lnTo>
                        <a:pt x="179" y="51"/>
                      </a:lnTo>
                      <a:lnTo>
                        <a:pt x="163" y="60"/>
                      </a:lnTo>
                      <a:lnTo>
                        <a:pt x="146" y="80"/>
                      </a:lnTo>
                      <a:lnTo>
                        <a:pt x="130" y="90"/>
                      </a:lnTo>
                      <a:lnTo>
                        <a:pt x="114" y="110"/>
                      </a:lnTo>
                      <a:lnTo>
                        <a:pt x="97" y="130"/>
                      </a:lnTo>
                      <a:lnTo>
                        <a:pt x="81" y="152"/>
                      </a:lnTo>
                      <a:lnTo>
                        <a:pt x="65" y="172"/>
                      </a:lnTo>
                      <a:lnTo>
                        <a:pt x="48" y="192"/>
                      </a:lnTo>
                      <a:lnTo>
                        <a:pt x="24" y="223"/>
                      </a:lnTo>
                      <a:lnTo>
                        <a:pt x="8" y="242"/>
                      </a:lnTo>
                      <a:lnTo>
                        <a:pt x="0" y="262"/>
                      </a:lnTo>
                      <a:lnTo>
                        <a:pt x="16" y="262"/>
                      </a:lnTo>
                      <a:lnTo>
                        <a:pt x="33" y="253"/>
                      </a:lnTo>
                      <a:lnTo>
                        <a:pt x="48" y="242"/>
                      </a:lnTo>
                      <a:lnTo>
                        <a:pt x="73" y="253"/>
                      </a:lnTo>
                      <a:lnTo>
                        <a:pt x="89" y="262"/>
                      </a:lnTo>
                      <a:lnTo>
                        <a:pt x="106" y="293"/>
                      </a:lnTo>
                      <a:lnTo>
                        <a:pt x="122" y="303"/>
                      </a:lnTo>
                      <a:lnTo>
                        <a:pt x="138" y="303"/>
                      </a:lnTo>
                      <a:lnTo>
                        <a:pt x="155" y="314"/>
                      </a:lnTo>
                      <a:lnTo>
                        <a:pt x="171" y="324"/>
                      </a:lnTo>
                      <a:lnTo>
                        <a:pt x="188" y="334"/>
                      </a:lnTo>
                      <a:lnTo>
                        <a:pt x="203" y="343"/>
                      </a:lnTo>
                      <a:lnTo>
                        <a:pt x="220" y="355"/>
                      </a:lnTo>
                      <a:lnTo>
                        <a:pt x="236" y="365"/>
                      </a:lnTo>
                      <a:lnTo>
                        <a:pt x="252" y="385"/>
                      </a:lnTo>
                      <a:lnTo>
                        <a:pt x="269" y="404"/>
                      </a:lnTo>
                      <a:lnTo>
                        <a:pt x="285" y="415"/>
                      </a:lnTo>
                      <a:lnTo>
                        <a:pt x="302" y="435"/>
                      </a:lnTo>
                      <a:lnTo>
                        <a:pt x="310" y="455"/>
                      </a:lnTo>
                      <a:lnTo>
                        <a:pt x="293" y="466"/>
                      </a:lnTo>
                      <a:lnTo>
                        <a:pt x="285" y="486"/>
                      </a:lnTo>
                      <a:lnTo>
                        <a:pt x="285" y="507"/>
                      </a:lnTo>
                      <a:lnTo>
                        <a:pt x="302" y="507"/>
                      </a:lnTo>
                      <a:lnTo>
                        <a:pt x="317" y="497"/>
                      </a:lnTo>
                      <a:lnTo>
                        <a:pt x="334" y="486"/>
                      </a:lnTo>
                      <a:lnTo>
                        <a:pt x="350" y="466"/>
                      </a:lnTo>
                      <a:lnTo>
                        <a:pt x="359" y="444"/>
                      </a:lnTo>
                      <a:lnTo>
                        <a:pt x="367" y="426"/>
                      </a:lnTo>
                      <a:lnTo>
                        <a:pt x="375" y="404"/>
                      </a:lnTo>
                      <a:lnTo>
                        <a:pt x="391" y="396"/>
                      </a:lnTo>
                      <a:lnTo>
                        <a:pt x="407" y="374"/>
                      </a:lnTo>
                      <a:lnTo>
                        <a:pt x="424" y="365"/>
                      </a:lnTo>
                      <a:lnTo>
                        <a:pt x="440" y="355"/>
                      </a:lnTo>
                      <a:lnTo>
                        <a:pt x="457" y="334"/>
                      </a:lnTo>
                      <a:lnTo>
                        <a:pt x="473" y="324"/>
                      </a:lnTo>
                      <a:lnTo>
                        <a:pt x="489" y="303"/>
                      </a:lnTo>
                      <a:lnTo>
                        <a:pt x="497" y="284"/>
                      </a:lnTo>
                      <a:lnTo>
                        <a:pt x="504" y="253"/>
                      </a:lnTo>
                      <a:lnTo>
                        <a:pt x="514" y="233"/>
                      </a:lnTo>
                      <a:lnTo>
                        <a:pt x="538" y="202"/>
                      </a:lnTo>
                      <a:lnTo>
                        <a:pt x="554" y="182"/>
                      </a:lnTo>
                      <a:lnTo>
                        <a:pt x="563" y="165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7" name="Freeform 24"/>
                <p:cNvSpPr>
                  <a:spLocks/>
                </p:cNvSpPr>
                <p:nvPr/>
              </p:nvSpPr>
              <p:spPr bwMode="auto">
                <a:xfrm>
                  <a:off x="4657" y="1060"/>
                  <a:ext cx="394" cy="649"/>
                </a:xfrm>
                <a:custGeom>
                  <a:avLst/>
                  <a:gdLst>
                    <a:gd name="T0" fmla="*/ 101 w 522"/>
                    <a:gd name="T1" fmla="*/ 26 h 729"/>
                    <a:gd name="T2" fmla="*/ 97 w 522"/>
                    <a:gd name="T3" fmla="*/ 67 h 729"/>
                    <a:gd name="T4" fmla="*/ 83 w 522"/>
                    <a:gd name="T5" fmla="*/ 91 h 729"/>
                    <a:gd name="T6" fmla="*/ 79 w 522"/>
                    <a:gd name="T7" fmla="*/ 123 h 729"/>
                    <a:gd name="T8" fmla="*/ 69 w 522"/>
                    <a:gd name="T9" fmla="*/ 155 h 729"/>
                    <a:gd name="T10" fmla="*/ 51 w 522"/>
                    <a:gd name="T11" fmla="*/ 180 h 729"/>
                    <a:gd name="T12" fmla="*/ 41 w 522"/>
                    <a:gd name="T13" fmla="*/ 213 h 729"/>
                    <a:gd name="T14" fmla="*/ 22 w 522"/>
                    <a:gd name="T15" fmla="*/ 220 h 729"/>
                    <a:gd name="T16" fmla="*/ 4 w 522"/>
                    <a:gd name="T17" fmla="*/ 237 h 729"/>
                    <a:gd name="T18" fmla="*/ 4 w 522"/>
                    <a:gd name="T19" fmla="*/ 245 h 729"/>
                    <a:gd name="T20" fmla="*/ 18 w 522"/>
                    <a:gd name="T21" fmla="*/ 245 h 729"/>
                    <a:gd name="T22" fmla="*/ 32 w 522"/>
                    <a:gd name="T23" fmla="*/ 261 h 729"/>
                    <a:gd name="T24" fmla="*/ 45 w 522"/>
                    <a:gd name="T25" fmla="*/ 285 h 729"/>
                    <a:gd name="T26" fmla="*/ 45 w 522"/>
                    <a:gd name="T27" fmla="*/ 318 h 729"/>
                    <a:gd name="T28" fmla="*/ 41 w 522"/>
                    <a:gd name="T29" fmla="*/ 350 h 729"/>
                    <a:gd name="T30" fmla="*/ 32 w 522"/>
                    <a:gd name="T31" fmla="*/ 382 h 729"/>
                    <a:gd name="T32" fmla="*/ 51 w 522"/>
                    <a:gd name="T33" fmla="*/ 397 h 729"/>
                    <a:gd name="T34" fmla="*/ 65 w 522"/>
                    <a:gd name="T35" fmla="*/ 422 h 729"/>
                    <a:gd name="T36" fmla="*/ 83 w 522"/>
                    <a:gd name="T37" fmla="*/ 422 h 729"/>
                    <a:gd name="T38" fmla="*/ 79 w 522"/>
                    <a:gd name="T39" fmla="*/ 454 h 729"/>
                    <a:gd name="T40" fmla="*/ 69 w 522"/>
                    <a:gd name="T41" fmla="*/ 478 h 729"/>
                    <a:gd name="T42" fmla="*/ 69 w 522"/>
                    <a:gd name="T43" fmla="*/ 511 h 729"/>
                    <a:gd name="T44" fmla="*/ 83 w 522"/>
                    <a:gd name="T45" fmla="*/ 535 h 729"/>
                    <a:gd name="T46" fmla="*/ 92 w 522"/>
                    <a:gd name="T47" fmla="*/ 560 h 729"/>
                    <a:gd name="T48" fmla="*/ 106 w 522"/>
                    <a:gd name="T49" fmla="*/ 577 h 729"/>
                    <a:gd name="T50" fmla="*/ 115 w 522"/>
                    <a:gd name="T51" fmla="*/ 560 h 729"/>
                    <a:gd name="T52" fmla="*/ 115 w 522"/>
                    <a:gd name="T53" fmla="*/ 527 h 729"/>
                    <a:gd name="T54" fmla="*/ 110 w 522"/>
                    <a:gd name="T55" fmla="*/ 495 h 729"/>
                    <a:gd name="T56" fmla="*/ 125 w 522"/>
                    <a:gd name="T57" fmla="*/ 463 h 729"/>
                    <a:gd name="T58" fmla="*/ 129 w 522"/>
                    <a:gd name="T59" fmla="*/ 422 h 729"/>
                    <a:gd name="T60" fmla="*/ 148 w 522"/>
                    <a:gd name="T61" fmla="*/ 397 h 729"/>
                    <a:gd name="T62" fmla="*/ 166 w 522"/>
                    <a:gd name="T63" fmla="*/ 390 h 729"/>
                    <a:gd name="T64" fmla="*/ 185 w 522"/>
                    <a:gd name="T65" fmla="*/ 373 h 729"/>
                    <a:gd name="T66" fmla="*/ 203 w 522"/>
                    <a:gd name="T67" fmla="*/ 358 h 729"/>
                    <a:gd name="T68" fmla="*/ 226 w 522"/>
                    <a:gd name="T69" fmla="*/ 365 h 729"/>
                    <a:gd name="T70" fmla="*/ 245 w 522"/>
                    <a:gd name="T71" fmla="*/ 358 h 729"/>
                    <a:gd name="T72" fmla="*/ 254 w 522"/>
                    <a:gd name="T73" fmla="*/ 333 h 729"/>
                    <a:gd name="T74" fmla="*/ 241 w 522"/>
                    <a:gd name="T75" fmla="*/ 309 h 729"/>
                    <a:gd name="T76" fmla="*/ 254 w 522"/>
                    <a:gd name="T77" fmla="*/ 277 h 729"/>
                    <a:gd name="T78" fmla="*/ 254 w 522"/>
                    <a:gd name="T79" fmla="*/ 245 h 729"/>
                    <a:gd name="T80" fmla="*/ 254 w 522"/>
                    <a:gd name="T81" fmla="*/ 213 h 729"/>
                    <a:gd name="T82" fmla="*/ 254 w 522"/>
                    <a:gd name="T83" fmla="*/ 188 h 729"/>
                    <a:gd name="T84" fmla="*/ 269 w 522"/>
                    <a:gd name="T85" fmla="*/ 155 h 729"/>
                    <a:gd name="T86" fmla="*/ 287 w 522"/>
                    <a:gd name="T87" fmla="*/ 147 h 729"/>
                    <a:gd name="T88" fmla="*/ 297 w 522"/>
                    <a:gd name="T89" fmla="*/ 123 h 729"/>
                    <a:gd name="T90" fmla="*/ 291 w 522"/>
                    <a:gd name="T91" fmla="*/ 115 h 729"/>
                    <a:gd name="T92" fmla="*/ 273 w 522"/>
                    <a:gd name="T93" fmla="*/ 107 h 729"/>
                    <a:gd name="T94" fmla="*/ 254 w 522"/>
                    <a:gd name="T95" fmla="*/ 98 h 729"/>
                    <a:gd name="T96" fmla="*/ 235 w 522"/>
                    <a:gd name="T97" fmla="*/ 91 h 729"/>
                    <a:gd name="T98" fmla="*/ 217 w 522"/>
                    <a:gd name="T99" fmla="*/ 91 h 729"/>
                    <a:gd name="T100" fmla="*/ 199 w 522"/>
                    <a:gd name="T101" fmla="*/ 107 h 729"/>
                    <a:gd name="T102" fmla="*/ 180 w 522"/>
                    <a:gd name="T103" fmla="*/ 115 h 729"/>
                    <a:gd name="T104" fmla="*/ 171 w 522"/>
                    <a:gd name="T105" fmla="*/ 91 h 729"/>
                    <a:gd name="T106" fmla="*/ 175 w 522"/>
                    <a:gd name="T107" fmla="*/ 58 h 729"/>
                    <a:gd name="T108" fmla="*/ 162 w 522"/>
                    <a:gd name="T109" fmla="*/ 34 h 729"/>
                    <a:gd name="T110" fmla="*/ 143 w 522"/>
                    <a:gd name="T111" fmla="*/ 26 h 729"/>
                    <a:gd name="T112" fmla="*/ 125 w 522"/>
                    <a:gd name="T113" fmla="*/ 10 h 729"/>
                    <a:gd name="T114" fmla="*/ 105 w 522"/>
                    <a:gd name="T115" fmla="*/ 1 h 729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522"/>
                    <a:gd name="T175" fmla="*/ 0 h 729"/>
                    <a:gd name="T176" fmla="*/ 522 w 522"/>
                    <a:gd name="T177" fmla="*/ 729 h 729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522" h="729">
                      <a:moveTo>
                        <a:pt x="187" y="0"/>
                      </a:moveTo>
                      <a:lnTo>
                        <a:pt x="178" y="33"/>
                      </a:lnTo>
                      <a:lnTo>
                        <a:pt x="178" y="65"/>
                      </a:lnTo>
                      <a:lnTo>
                        <a:pt x="171" y="84"/>
                      </a:lnTo>
                      <a:lnTo>
                        <a:pt x="162" y="104"/>
                      </a:lnTo>
                      <a:lnTo>
                        <a:pt x="146" y="115"/>
                      </a:lnTo>
                      <a:lnTo>
                        <a:pt x="139" y="135"/>
                      </a:lnTo>
                      <a:lnTo>
                        <a:pt x="139" y="155"/>
                      </a:lnTo>
                      <a:lnTo>
                        <a:pt x="130" y="176"/>
                      </a:lnTo>
                      <a:lnTo>
                        <a:pt x="121" y="196"/>
                      </a:lnTo>
                      <a:lnTo>
                        <a:pt x="105" y="216"/>
                      </a:lnTo>
                      <a:lnTo>
                        <a:pt x="89" y="227"/>
                      </a:lnTo>
                      <a:lnTo>
                        <a:pt x="80" y="246"/>
                      </a:lnTo>
                      <a:lnTo>
                        <a:pt x="71" y="268"/>
                      </a:lnTo>
                      <a:lnTo>
                        <a:pt x="57" y="268"/>
                      </a:lnTo>
                      <a:lnTo>
                        <a:pt x="39" y="277"/>
                      </a:lnTo>
                      <a:lnTo>
                        <a:pt x="23" y="277"/>
                      </a:lnTo>
                      <a:lnTo>
                        <a:pt x="7" y="299"/>
                      </a:lnTo>
                      <a:lnTo>
                        <a:pt x="0" y="309"/>
                      </a:lnTo>
                      <a:lnTo>
                        <a:pt x="7" y="309"/>
                      </a:lnTo>
                      <a:lnTo>
                        <a:pt x="14" y="309"/>
                      </a:lnTo>
                      <a:lnTo>
                        <a:pt x="32" y="309"/>
                      </a:lnTo>
                      <a:lnTo>
                        <a:pt x="39" y="329"/>
                      </a:lnTo>
                      <a:lnTo>
                        <a:pt x="57" y="329"/>
                      </a:lnTo>
                      <a:lnTo>
                        <a:pt x="71" y="338"/>
                      </a:lnTo>
                      <a:lnTo>
                        <a:pt x="80" y="359"/>
                      </a:lnTo>
                      <a:lnTo>
                        <a:pt x="80" y="379"/>
                      </a:lnTo>
                      <a:lnTo>
                        <a:pt x="80" y="401"/>
                      </a:lnTo>
                      <a:lnTo>
                        <a:pt x="80" y="420"/>
                      </a:lnTo>
                      <a:lnTo>
                        <a:pt x="71" y="441"/>
                      </a:lnTo>
                      <a:lnTo>
                        <a:pt x="64" y="460"/>
                      </a:lnTo>
                      <a:lnTo>
                        <a:pt x="57" y="482"/>
                      </a:lnTo>
                      <a:lnTo>
                        <a:pt x="71" y="492"/>
                      </a:lnTo>
                      <a:lnTo>
                        <a:pt x="89" y="501"/>
                      </a:lnTo>
                      <a:lnTo>
                        <a:pt x="96" y="523"/>
                      </a:lnTo>
                      <a:lnTo>
                        <a:pt x="114" y="532"/>
                      </a:lnTo>
                      <a:lnTo>
                        <a:pt x="130" y="532"/>
                      </a:lnTo>
                      <a:lnTo>
                        <a:pt x="146" y="532"/>
                      </a:lnTo>
                      <a:lnTo>
                        <a:pt x="153" y="554"/>
                      </a:lnTo>
                      <a:lnTo>
                        <a:pt x="139" y="573"/>
                      </a:lnTo>
                      <a:lnTo>
                        <a:pt x="121" y="584"/>
                      </a:lnTo>
                      <a:lnTo>
                        <a:pt x="121" y="603"/>
                      </a:lnTo>
                      <a:lnTo>
                        <a:pt x="114" y="624"/>
                      </a:lnTo>
                      <a:lnTo>
                        <a:pt x="121" y="645"/>
                      </a:lnTo>
                      <a:lnTo>
                        <a:pt x="139" y="656"/>
                      </a:lnTo>
                      <a:lnTo>
                        <a:pt x="146" y="675"/>
                      </a:lnTo>
                      <a:lnTo>
                        <a:pt x="146" y="696"/>
                      </a:lnTo>
                      <a:lnTo>
                        <a:pt x="162" y="706"/>
                      </a:lnTo>
                      <a:lnTo>
                        <a:pt x="171" y="728"/>
                      </a:lnTo>
                      <a:lnTo>
                        <a:pt x="187" y="728"/>
                      </a:lnTo>
                      <a:lnTo>
                        <a:pt x="185" y="728"/>
                      </a:lnTo>
                      <a:lnTo>
                        <a:pt x="201" y="706"/>
                      </a:lnTo>
                      <a:lnTo>
                        <a:pt x="210" y="685"/>
                      </a:lnTo>
                      <a:lnTo>
                        <a:pt x="201" y="665"/>
                      </a:lnTo>
                      <a:lnTo>
                        <a:pt x="201" y="645"/>
                      </a:lnTo>
                      <a:lnTo>
                        <a:pt x="193" y="624"/>
                      </a:lnTo>
                      <a:lnTo>
                        <a:pt x="210" y="603"/>
                      </a:lnTo>
                      <a:lnTo>
                        <a:pt x="218" y="584"/>
                      </a:lnTo>
                      <a:lnTo>
                        <a:pt x="226" y="562"/>
                      </a:lnTo>
                      <a:lnTo>
                        <a:pt x="226" y="532"/>
                      </a:lnTo>
                      <a:lnTo>
                        <a:pt x="242" y="513"/>
                      </a:lnTo>
                      <a:lnTo>
                        <a:pt x="260" y="501"/>
                      </a:lnTo>
                      <a:lnTo>
                        <a:pt x="275" y="501"/>
                      </a:lnTo>
                      <a:lnTo>
                        <a:pt x="292" y="492"/>
                      </a:lnTo>
                      <a:lnTo>
                        <a:pt x="308" y="492"/>
                      </a:lnTo>
                      <a:lnTo>
                        <a:pt x="324" y="471"/>
                      </a:lnTo>
                      <a:lnTo>
                        <a:pt x="340" y="460"/>
                      </a:lnTo>
                      <a:lnTo>
                        <a:pt x="357" y="451"/>
                      </a:lnTo>
                      <a:lnTo>
                        <a:pt x="374" y="451"/>
                      </a:lnTo>
                      <a:lnTo>
                        <a:pt x="398" y="460"/>
                      </a:lnTo>
                      <a:lnTo>
                        <a:pt x="414" y="451"/>
                      </a:lnTo>
                      <a:lnTo>
                        <a:pt x="430" y="451"/>
                      </a:lnTo>
                      <a:lnTo>
                        <a:pt x="447" y="441"/>
                      </a:lnTo>
                      <a:lnTo>
                        <a:pt x="447" y="420"/>
                      </a:lnTo>
                      <a:lnTo>
                        <a:pt x="439" y="401"/>
                      </a:lnTo>
                      <a:lnTo>
                        <a:pt x="422" y="390"/>
                      </a:lnTo>
                      <a:lnTo>
                        <a:pt x="430" y="370"/>
                      </a:lnTo>
                      <a:lnTo>
                        <a:pt x="447" y="349"/>
                      </a:lnTo>
                      <a:lnTo>
                        <a:pt x="447" y="329"/>
                      </a:lnTo>
                      <a:lnTo>
                        <a:pt x="447" y="309"/>
                      </a:lnTo>
                      <a:lnTo>
                        <a:pt x="447" y="288"/>
                      </a:lnTo>
                      <a:lnTo>
                        <a:pt x="447" y="268"/>
                      </a:lnTo>
                      <a:lnTo>
                        <a:pt x="430" y="257"/>
                      </a:lnTo>
                      <a:lnTo>
                        <a:pt x="447" y="237"/>
                      </a:lnTo>
                      <a:lnTo>
                        <a:pt x="455" y="216"/>
                      </a:lnTo>
                      <a:lnTo>
                        <a:pt x="471" y="196"/>
                      </a:lnTo>
                      <a:lnTo>
                        <a:pt x="488" y="185"/>
                      </a:lnTo>
                      <a:lnTo>
                        <a:pt x="504" y="185"/>
                      </a:lnTo>
                      <a:lnTo>
                        <a:pt x="521" y="176"/>
                      </a:lnTo>
                      <a:lnTo>
                        <a:pt x="521" y="155"/>
                      </a:lnTo>
                      <a:lnTo>
                        <a:pt x="521" y="145"/>
                      </a:lnTo>
                      <a:lnTo>
                        <a:pt x="512" y="145"/>
                      </a:lnTo>
                      <a:lnTo>
                        <a:pt x="496" y="145"/>
                      </a:lnTo>
                      <a:lnTo>
                        <a:pt x="480" y="135"/>
                      </a:lnTo>
                      <a:lnTo>
                        <a:pt x="463" y="124"/>
                      </a:lnTo>
                      <a:lnTo>
                        <a:pt x="447" y="124"/>
                      </a:lnTo>
                      <a:lnTo>
                        <a:pt x="430" y="115"/>
                      </a:lnTo>
                      <a:lnTo>
                        <a:pt x="414" y="115"/>
                      </a:lnTo>
                      <a:lnTo>
                        <a:pt x="398" y="115"/>
                      </a:lnTo>
                      <a:lnTo>
                        <a:pt x="381" y="115"/>
                      </a:lnTo>
                      <a:lnTo>
                        <a:pt x="365" y="115"/>
                      </a:lnTo>
                      <a:lnTo>
                        <a:pt x="349" y="135"/>
                      </a:lnTo>
                      <a:lnTo>
                        <a:pt x="333" y="135"/>
                      </a:lnTo>
                      <a:lnTo>
                        <a:pt x="317" y="145"/>
                      </a:lnTo>
                      <a:lnTo>
                        <a:pt x="300" y="135"/>
                      </a:lnTo>
                      <a:lnTo>
                        <a:pt x="300" y="115"/>
                      </a:lnTo>
                      <a:lnTo>
                        <a:pt x="300" y="94"/>
                      </a:lnTo>
                      <a:lnTo>
                        <a:pt x="308" y="73"/>
                      </a:lnTo>
                      <a:lnTo>
                        <a:pt x="300" y="54"/>
                      </a:lnTo>
                      <a:lnTo>
                        <a:pt x="283" y="43"/>
                      </a:lnTo>
                      <a:lnTo>
                        <a:pt x="267" y="33"/>
                      </a:lnTo>
                      <a:lnTo>
                        <a:pt x="251" y="33"/>
                      </a:lnTo>
                      <a:lnTo>
                        <a:pt x="235" y="33"/>
                      </a:lnTo>
                      <a:lnTo>
                        <a:pt x="218" y="12"/>
                      </a:lnTo>
                      <a:lnTo>
                        <a:pt x="201" y="2"/>
                      </a:lnTo>
                      <a:lnTo>
                        <a:pt x="184" y="1"/>
                      </a:lnTo>
                      <a:lnTo>
                        <a:pt x="187" y="0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8" name="Freeform 25"/>
                <p:cNvSpPr>
                  <a:spLocks/>
                </p:cNvSpPr>
                <p:nvPr/>
              </p:nvSpPr>
              <p:spPr bwMode="auto">
                <a:xfrm>
                  <a:off x="4798" y="1191"/>
                  <a:ext cx="337" cy="553"/>
                </a:xfrm>
                <a:custGeom>
                  <a:avLst/>
                  <a:gdLst>
                    <a:gd name="T0" fmla="*/ 225 w 446"/>
                    <a:gd name="T1" fmla="*/ 346 h 622"/>
                    <a:gd name="T2" fmla="*/ 244 w 446"/>
                    <a:gd name="T3" fmla="*/ 329 h 622"/>
                    <a:gd name="T4" fmla="*/ 244 w 446"/>
                    <a:gd name="T5" fmla="*/ 298 h 622"/>
                    <a:gd name="T6" fmla="*/ 254 w 446"/>
                    <a:gd name="T7" fmla="*/ 281 h 622"/>
                    <a:gd name="T8" fmla="*/ 249 w 446"/>
                    <a:gd name="T9" fmla="*/ 249 h 622"/>
                    <a:gd name="T10" fmla="*/ 239 w 446"/>
                    <a:gd name="T11" fmla="*/ 225 h 622"/>
                    <a:gd name="T12" fmla="*/ 230 w 446"/>
                    <a:gd name="T13" fmla="*/ 193 h 622"/>
                    <a:gd name="T14" fmla="*/ 230 w 446"/>
                    <a:gd name="T15" fmla="*/ 161 h 622"/>
                    <a:gd name="T16" fmla="*/ 235 w 446"/>
                    <a:gd name="T17" fmla="*/ 129 h 622"/>
                    <a:gd name="T18" fmla="*/ 225 w 446"/>
                    <a:gd name="T19" fmla="*/ 97 h 622"/>
                    <a:gd name="T20" fmla="*/ 225 w 446"/>
                    <a:gd name="T21" fmla="*/ 65 h 622"/>
                    <a:gd name="T22" fmla="*/ 221 w 446"/>
                    <a:gd name="T23" fmla="*/ 32 h 622"/>
                    <a:gd name="T24" fmla="*/ 227 w 446"/>
                    <a:gd name="T25" fmla="*/ 7 h 622"/>
                    <a:gd name="T26" fmla="*/ 221 w 446"/>
                    <a:gd name="T27" fmla="*/ 8 h 622"/>
                    <a:gd name="T28" fmla="*/ 202 w 446"/>
                    <a:gd name="T29" fmla="*/ 0 h 622"/>
                    <a:gd name="T30" fmla="*/ 193 w 446"/>
                    <a:gd name="T31" fmla="*/ 8 h 622"/>
                    <a:gd name="T32" fmla="*/ 184 w 446"/>
                    <a:gd name="T33" fmla="*/ 32 h 622"/>
                    <a:gd name="T34" fmla="*/ 164 w 446"/>
                    <a:gd name="T35" fmla="*/ 40 h 622"/>
                    <a:gd name="T36" fmla="*/ 150 w 446"/>
                    <a:gd name="T37" fmla="*/ 73 h 622"/>
                    <a:gd name="T38" fmla="*/ 150 w 446"/>
                    <a:gd name="T39" fmla="*/ 97 h 622"/>
                    <a:gd name="T40" fmla="*/ 150 w 446"/>
                    <a:gd name="T41" fmla="*/ 129 h 622"/>
                    <a:gd name="T42" fmla="*/ 150 w 446"/>
                    <a:gd name="T43" fmla="*/ 161 h 622"/>
                    <a:gd name="T44" fmla="*/ 136 w 446"/>
                    <a:gd name="T45" fmla="*/ 193 h 622"/>
                    <a:gd name="T46" fmla="*/ 150 w 446"/>
                    <a:gd name="T47" fmla="*/ 217 h 622"/>
                    <a:gd name="T48" fmla="*/ 141 w 446"/>
                    <a:gd name="T49" fmla="*/ 241 h 622"/>
                    <a:gd name="T50" fmla="*/ 122 w 446"/>
                    <a:gd name="T51" fmla="*/ 249 h 622"/>
                    <a:gd name="T52" fmla="*/ 98 w 446"/>
                    <a:gd name="T53" fmla="*/ 241 h 622"/>
                    <a:gd name="T54" fmla="*/ 79 w 446"/>
                    <a:gd name="T55" fmla="*/ 258 h 622"/>
                    <a:gd name="T56" fmla="*/ 61 w 446"/>
                    <a:gd name="T57" fmla="*/ 274 h 622"/>
                    <a:gd name="T58" fmla="*/ 43 w 446"/>
                    <a:gd name="T59" fmla="*/ 281 h 622"/>
                    <a:gd name="T60" fmla="*/ 23 w 446"/>
                    <a:gd name="T61" fmla="*/ 305 h 622"/>
                    <a:gd name="T62" fmla="*/ 18 w 446"/>
                    <a:gd name="T63" fmla="*/ 346 h 622"/>
                    <a:gd name="T64" fmla="*/ 4 w 446"/>
                    <a:gd name="T65" fmla="*/ 378 h 622"/>
                    <a:gd name="T66" fmla="*/ 9 w 446"/>
                    <a:gd name="T67" fmla="*/ 410 h 622"/>
                    <a:gd name="T68" fmla="*/ 9 w 446"/>
                    <a:gd name="T69" fmla="*/ 443 h 622"/>
                    <a:gd name="T70" fmla="*/ 1 w 446"/>
                    <a:gd name="T71" fmla="*/ 459 h 622"/>
                    <a:gd name="T72" fmla="*/ 14 w 446"/>
                    <a:gd name="T73" fmla="*/ 466 h 622"/>
                    <a:gd name="T74" fmla="*/ 32 w 446"/>
                    <a:gd name="T75" fmla="*/ 483 h 622"/>
                    <a:gd name="T76" fmla="*/ 51 w 446"/>
                    <a:gd name="T77" fmla="*/ 491 h 622"/>
                    <a:gd name="T78" fmla="*/ 70 w 446"/>
                    <a:gd name="T79" fmla="*/ 466 h 622"/>
                    <a:gd name="T80" fmla="*/ 94 w 446"/>
                    <a:gd name="T81" fmla="*/ 466 h 622"/>
                    <a:gd name="T82" fmla="*/ 98 w 446"/>
                    <a:gd name="T83" fmla="*/ 435 h 622"/>
                    <a:gd name="T84" fmla="*/ 98 w 446"/>
                    <a:gd name="T85" fmla="*/ 403 h 622"/>
                    <a:gd name="T86" fmla="*/ 116 w 446"/>
                    <a:gd name="T87" fmla="*/ 403 h 622"/>
                    <a:gd name="T88" fmla="*/ 136 w 446"/>
                    <a:gd name="T89" fmla="*/ 403 h 622"/>
                    <a:gd name="T90" fmla="*/ 155 w 446"/>
                    <a:gd name="T91" fmla="*/ 410 h 622"/>
                    <a:gd name="T92" fmla="*/ 174 w 446"/>
                    <a:gd name="T93" fmla="*/ 386 h 622"/>
                    <a:gd name="T94" fmla="*/ 197 w 446"/>
                    <a:gd name="T95" fmla="*/ 378 h 622"/>
                    <a:gd name="T96" fmla="*/ 212 w 446"/>
                    <a:gd name="T97" fmla="*/ 362 h 622"/>
                    <a:gd name="T98" fmla="*/ 216 w 446"/>
                    <a:gd name="T99" fmla="*/ 361 h 622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446"/>
                    <a:gd name="T151" fmla="*/ 0 h 622"/>
                    <a:gd name="T152" fmla="*/ 446 w 446"/>
                    <a:gd name="T153" fmla="*/ 622 h 622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446" h="622">
                      <a:moveTo>
                        <a:pt x="378" y="457"/>
                      </a:moveTo>
                      <a:lnTo>
                        <a:pt x="394" y="438"/>
                      </a:lnTo>
                      <a:lnTo>
                        <a:pt x="411" y="438"/>
                      </a:lnTo>
                      <a:lnTo>
                        <a:pt x="427" y="416"/>
                      </a:lnTo>
                      <a:lnTo>
                        <a:pt x="427" y="397"/>
                      </a:lnTo>
                      <a:lnTo>
                        <a:pt x="427" y="377"/>
                      </a:lnTo>
                      <a:lnTo>
                        <a:pt x="442" y="354"/>
                      </a:lnTo>
                      <a:lnTo>
                        <a:pt x="445" y="355"/>
                      </a:lnTo>
                      <a:lnTo>
                        <a:pt x="436" y="336"/>
                      </a:lnTo>
                      <a:lnTo>
                        <a:pt x="436" y="315"/>
                      </a:lnTo>
                      <a:lnTo>
                        <a:pt x="436" y="296"/>
                      </a:lnTo>
                      <a:lnTo>
                        <a:pt x="418" y="285"/>
                      </a:lnTo>
                      <a:lnTo>
                        <a:pt x="411" y="265"/>
                      </a:lnTo>
                      <a:lnTo>
                        <a:pt x="403" y="244"/>
                      </a:lnTo>
                      <a:lnTo>
                        <a:pt x="394" y="224"/>
                      </a:lnTo>
                      <a:lnTo>
                        <a:pt x="403" y="204"/>
                      </a:lnTo>
                      <a:lnTo>
                        <a:pt x="403" y="184"/>
                      </a:lnTo>
                      <a:lnTo>
                        <a:pt x="411" y="163"/>
                      </a:lnTo>
                      <a:lnTo>
                        <a:pt x="394" y="143"/>
                      </a:lnTo>
                      <a:lnTo>
                        <a:pt x="394" y="123"/>
                      </a:lnTo>
                      <a:lnTo>
                        <a:pt x="394" y="101"/>
                      </a:lnTo>
                      <a:lnTo>
                        <a:pt x="394" y="82"/>
                      </a:lnTo>
                      <a:lnTo>
                        <a:pt x="386" y="62"/>
                      </a:lnTo>
                      <a:lnTo>
                        <a:pt x="386" y="40"/>
                      </a:lnTo>
                      <a:lnTo>
                        <a:pt x="394" y="21"/>
                      </a:lnTo>
                      <a:lnTo>
                        <a:pt x="399" y="9"/>
                      </a:lnTo>
                      <a:lnTo>
                        <a:pt x="397" y="9"/>
                      </a:lnTo>
                      <a:lnTo>
                        <a:pt x="386" y="10"/>
                      </a:lnTo>
                      <a:lnTo>
                        <a:pt x="369" y="0"/>
                      </a:lnTo>
                      <a:lnTo>
                        <a:pt x="353" y="0"/>
                      </a:lnTo>
                      <a:lnTo>
                        <a:pt x="337" y="0"/>
                      </a:lnTo>
                      <a:lnTo>
                        <a:pt x="337" y="10"/>
                      </a:lnTo>
                      <a:lnTo>
                        <a:pt x="337" y="31"/>
                      </a:lnTo>
                      <a:lnTo>
                        <a:pt x="321" y="40"/>
                      </a:lnTo>
                      <a:lnTo>
                        <a:pt x="305" y="40"/>
                      </a:lnTo>
                      <a:lnTo>
                        <a:pt x="287" y="51"/>
                      </a:lnTo>
                      <a:lnTo>
                        <a:pt x="271" y="71"/>
                      </a:lnTo>
                      <a:lnTo>
                        <a:pt x="263" y="92"/>
                      </a:lnTo>
                      <a:lnTo>
                        <a:pt x="246" y="112"/>
                      </a:lnTo>
                      <a:lnTo>
                        <a:pt x="263" y="123"/>
                      </a:lnTo>
                      <a:lnTo>
                        <a:pt x="263" y="143"/>
                      </a:lnTo>
                      <a:lnTo>
                        <a:pt x="263" y="163"/>
                      </a:lnTo>
                      <a:lnTo>
                        <a:pt x="263" y="184"/>
                      </a:lnTo>
                      <a:lnTo>
                        <a:pt x="263" y="204"/>
                      </a:lnTo>
                      <a:lnTo>
                        <a:pt x="246" y="224"/>
                      </a:lnTo>
                      <a:lnTo>
                        <a:pt x="238" y="244"/>
                      </a:lnTo>
                      <a:lnTo>
                        <a:pt x="254" y="255"/>
                      </a:lnTo>
                      <a:lnTo>
                        <a:pt x="263" y="274"/>
                      </a:lnTo>
                      <a:lnTo>
                        <a:pt x="263" y="296"/>
                      </a:lnTo>
                      <a:lnTo>
                        <a:pt x="246" y="305"/>
                      </a:lnTo>
                      <a:lnTo>
                        <a:pt x="229" y="305"/>
                      </a:lnTo>
                      <a:lnTo>
                        <a:pt x="213" y="315"/>
                      </a:lnTo>
                      <a:lnTo>
                        <a:pt x="190" y="305"/>
                      </a:lnTo>
                      <a:lnTo>
                        <a:pt x="172" y="305"/>
                      </a:lnTo>
                      <a:lnTo>
                        <a:pt x="156" y="315"/>
                      </a:lnTo>
                      <a:lnTo>
                        <a:pt x="139" y="326"/>
                      </a:lnTo>
                      <a:lnTo>
                        <a:pt x="123" y="346"/>
                      </a:lnTo>
                      <a:lnTo>
                        <a:pt x="107" y="346"/>
                      </a:lnTo>
                      <a:lnTo>
                        <a:pt x="89" y="355"/>
                      </a:lnTo>
                      <a:lnTo>
                        <a:pt x="75" y="355"/>
                      </a:lnTo>
                      <a:lnTo>
                        <a:pt x="57" y="368"/>
                      </a:lnTo>
                      <a:lnTo>
                        <a:pt x="41" y="386"/>
                      </a:lnTo>
                      <a:lnTo>
                        <a:pt x="41" y="416"/>
                      </a:lnTo>
                      <a:lnTo>
                        <a:pt x="32" y="438"/>
                      </a:lnTo>
                      <a:lnTo>
                        <a:pt x="25" y="457"/>
                      </a:lnTo>
                      <a:lnTo>
                        <a:pt x="7" y="478"/>
                      </a:lnTo>
                      <a:lnTo>
                        <a:pt x="16" y="499"/>
                      </a:lnTo>
                      <a:lnTo>
                        <a:pt x="16" y="519"/>
                      </a:lnTo>
                      <a:lnTo>
                        <a:pt x="25" y="539"/>
                      </a:lnTo>
                      <a:lnTo>
                        <a:pt x="16" y="560"/>
                      </a:lnTo>
                      <a:lnTo>
                        <a:pt x="0" y="581"/>
                      </a:lnTo>
                      <a:lnTo>
                        <a:pt x="1" y="580"/>
                      </a:lnTo>
                      <a:lnTo>
                        <a:pt x="7" y="581"/>
                      </a:lnTo>
                      <a:lnTo>
                        <a:pt x="25" y="589"/>
                      </a:lnTo>
                      <a:lnTo>
                        <a:pt x="41" y="600"/>
                      </a:lnTo>
                      <a:lnTo>
                        <a:pt x="57" y="611"/>
                      </a:lnTo>
                      <a:lnTo>
                        <a:pt x="75" y="621"/>
                      </a:lnTo>
                      <a:lnTo>
                        <a:pt x="89" y="621"/>
                      </a:lnTo>
                      <a:lnTo>
                        <a:pt x="107" y="611"/>
                      </a:lnTo>
                      <a:lnTo>
                        <a:pt x="123" y="589"/>
                      </a:lnTo>
                      <a:lnTo>
                        <a:pt x="139" y="589"/>
                      </a:lnTo>
                      <a:lnTo>
                        <a:pt x="165" y="589"/>
                      </a:lnTo>
                      <a:lnTo>
                        <a:pt x="172" y="569"/>
                      </a:lnTo>
                      <a:lnTo>
                        <a:pt x="172" y="550"/>
                      </a:lnTo>
                      <a:lnTo>
                        <a:pt x="165" y="529"/>
                      </a:lnTo>
                      <a:lnTo>
                        <a:pt x="172" y="510"/>
                      </a:lnTo>
                      <a:lnTo>
                        <a:pt x="190" y="510"/>
                      </a:lnTo>
                      <a:lnTo>
                        <a:pt x="204" y="510"/>
                      </a:lnTo>
                      <a:lnTo>
                        <a:pt x="222" y="510"/>
                      </a:lnTo>
                      <a:lnTo>
                        <a:pt x="238" y="510"/>
                      </a:lnTo>
                      <a:lnTo>
                        <a:pt x="254" y="519"/>
                      </a:lnTo>
                      <a:lnTo>
                        <a:pt x="271" y="519"/>
                      </a:lnTo>
                      <a:lnTo>
                        <a:pt x="287" y="510"/>
                      </a:lnTo>
                      <a:lnTo>
                        <a:pt x="305" y="488"/>
                      </a:lnTo>
                      <a:lnTo>
                        <a:pt x="328" y="488"/>
                      </a:lnTo>
                      <a:lnTo>
                        <a:pt x="346" y="478"/>
                      </a:lnTo>
                      <a:lnTo>
                        <a:pt x="359" y="469"/>
                      </a:lnTo>
                      <a:lnTo>
                        <a:pt x="372" y="458"/>
                      </a:lnTo>
                      <a:lnTo>
                        <a:pt x="371" y="457"/>
                      </a:lnTo>
                      <a:lnTo>
                        <a:pt x="378" y="457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9" name="Freeform 26"/>
                <p:cNvSpPr>
                  <a:spLocks/>
                </p:cNvSpPr>
                <p:nvPr/>
              </p:nvSpPr>
              <p:spPr bwMode="auto">
                <a:xfrm>
                  <a:off x="5244" y="1328"/>
                  <a:ext cx="213" cy="162"/>
                </a:xfrm>
                <a:custGeom>
                  <a:avLst/>
                  <a:gdLst>
                    <a:gd name="T0" fmla="*/ 161 w 281"/>
                    <a:gd name="T1" fmla="*/ 116 h 184"/>
                    <a:gd name="T2" fmla="*/ 161 w 281"/>
                    <a:gd name="T3" fmla="*/ 110 h 184"/>
                    <a:gd name="T4" fmla="*/ 161 w 281"/>
                    <a:gd name="T5" fmla="*/ 93 h 184"/>
                    <a:gd name="T6" fmla="*/ 161 w 281"/>
                    <a:gd name="T7" fmla="*/ 78 h 184"/>
                    <a:gd name="T8" fmla="*/ 155 w 281"/>
                    <a:gd name="T9" fmla="*/ 62 h 184"/>
                    <a:gd name="T10" fmla="*/ 151 w 281"/>
                    <a:gd name="T11" fmla="*/ 46 h 184"/>
                    <a:gd name="T12" fmla="*/ 141 w 281"/>
                    <a:gd name="T13" fmla="*/ 39 h 184"/>
                    <a:gd name="T14" fmla="*/ 131 w 281"/>
                    <a:gd name="T15" fmla="*/ 30 h 184"/>
                    <a:gd name="T16" fmla="*/ 122 w 281"/>
                    <a:gd name="T17" fmla="*/ 30 h 184"/>
                    <a:gd name="T18" fmla="*/ 113 w 281"/>
                    <a:gd name="T19" fmla="*/ 23 h 184"/>
                    <a:gd name="T20" fmla="*/ 103 w 281"/>
                    <a:gd name="T21" fmla="*/ 23 h 184"/>
                    <a:gd name="T22" fmla="*/ 94 w 281"/>
                    <a:gd name="T23" fmla="*/ 23 h 184"/>
                    <a:gd name="T24" fmla="*/ 85 w 281"/>
                    <a:gd name="T25" fmla="*/ 23 h 184"/>
                    <a:gd name="T26" fmla="*/ 75 w 281"/>
                    <a:gd name="T27" fmla="*/ 23 h 184"/>
                    <a:gd name="T28" fmla="*/ 66 w 281"/>
                    <a:gd name="T29" fmla="*/ 7 h 184"/>
                    <a:gd name="T30" fmla="*/ 61 w 281"/>
                    <a:gd name="T31" fmla="*/ 0 h 184"/>
                    <a:gd name="T32" fmla="*/ 52 w 281"/>
                    <a:gd name="T33" fmla="*/ 7 h 184"/>
                    <a:gd name="T34" fmla="*/ 42 w 281"/>
                    <a:gd name="T35" fmla="*/ 14 h 184"/>
                    <a:gd name="T36" fmla="*/ 37 w 281"/>
                    <a:gd name="T37" fmla="*/ 30 h 184"/>
                    <a:gd name="T38" fmla="*/ 33 w 281"/>
                    <a:gd name="T39" fmla="*/ 46 h 184"/>
                    <a:gd name="T40" fmla="*/ 27 w 281"/>
                    <a:gd name="T41" fmla="*/ 62 h 184"/>
                    <a:gd name="T42" fmla="*/ 19 w 281"/>
                    <a:gd name="T43" fmla="*/ 62 h 184"/>
                    <a:gd name="T44" fmla="*/ 9 w 281"/>
                    <a:gd name="T45" fmla="*/ 70 h 184"/>
                    <a:gd name="T46" fmla="*/ 0 w 281"/>
                    <a:gd name="T47" fmla="*/ 86 h 184"/>
                    <a:gd name="T48" fmla="*/ 9 w 281"/>
                    <a:gd name="T49" fmla="*/ 101 h 184"/>
                    <a:gd name="T50" fmla="*/ 19 w 281"/>
                    <a:gd name="T51" fmla="*/ 110 h 184"/>
                    <a:gd name="T52" fmla="*/ 27 w 281"/>
                    <a:gd name="T53" fmla="*/ 101 h 184"/>
                    <a:gd name="T54" fmla="*/ 37 w 281"/>
                    <a:gd name="T55" fmla="*/ 101 h 184"/>
                    <a:gd name="T56" fmla="*/ 47 w 281"/>
                    <a:gd name="T57" fmla="*/ 93 h 184"/>
                    <a:gd name="T58" fmla="*/ 56 w 281"/>
                    <a:gd name="T59" fmla="*/ 86 h 184"/>
                    <a:gd name="T60" fmla="*/ 61 w 281"/>
                    <a:gd name="T61" fmla="*/ 101 h 184"/>
                    <a:gd name="T62" fmla="*/ 52 w 281"/>
                    <a:gd name="T63" fmla="*/ 110 h 184"/>
                    <a:gd name="T64" fmla="*/ 52 w 281"/>
                    <a:gd name="T65" fmla="*/ 125 h 184"/>
                    <a:gd name="T66" fmla="*/ 61 w 281"/>
                    <a:gd name="T67" fmla="*/ 133 h 184"/>
                    <a:gd name="T68" fmla="*/ 70 w 281"/>
                    <a:gd name="T69" fmla="*/ 125 h 184"/>
                    <a:gd name="T70" fmla="*/ 80 w 281"/>
                    <a:gd name="T71" fmla="*/ 133 h 184"/>
                    <a:gd name="T72" fmla="*/ 89 w 281"/>
                    <a:gd name="T73" fmla="*/ 142 h 184"/>
                    <a:gd name="T74" fmla="*/ 94 w 281"/>
                    <a:gd name="T75" fmla="*/ 133 h 184"/>
                    <a:gd name="T76" fmla="*/ 94 w 281"/>
                    <a:gd name="T77" fmla="*/ 117 h 184"/>
                    <a:gd name="T78" fmla="*/ 103 w 281"/>
                    <a:gd name="T79" fmla="*/ 110 h 184"/>
                    <a:gd name="T80" fmla="*/ 113 w 281"/>
                    <a:gd name="T81" fmla="*/ 117 h 184"/>
                    <a:gd name="T82" fmla="*/ 122 w 281"/>
                    <a:gd name="T83" fmla="*/ 117 h 184"/>
                    <a:gd name="T84" fmla="*/ 131 w 281"/>
                    <a:gd name="T85" fmla="*/ 110 h 184"/>
                    <a:gd name="T86" fmla="*/ 141 w 281"/>
                    <a:gd name="T87" fmla="*/ 125 h 184"/>
                    <a:gd name="T88" fmla="*/ 151 w 281"/>
                    <a:gd name="T89" fmla="*/ 125 h 184"/>
                    <a:gd name="T90" fmla="*/ 161 w 281"/>
                    <a:gd name="T91" fmla="*/ 117 h 184"/>
                    <a:gd name="T92" fmla="*/ 161 w 281"/>
                    <a:gd name="T93" fmla="*/ 116 h 184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281"/>
                    <a:gd name="T142" fmla="*/ 0 h 184"/>
                    <a:gd name="T143" fmla="*/ 281 w 281"/>
                    <a:gd name="T144" fmla="*/ 184 h 184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281" h="184">
                      <a:moveTo>
                        <a:pt x="280" y="150"/>
                      </a:moveTo>
                      <a:lnTo>
                        <a:pt x="280" y="142"/>
                      </a:lnTo>
                      <a:lnTo>
                        <a:pt x="280" y="120"/>
                      </a:lnTo>
                      <a:lnTo>
                        <a:pt x="280" y="101"/>
                      </a:lnTo>
                      <a:lnTo>
                        <a:pt x="269" y="79"/>
                      </a:lnTo>
                      <a:lnTo>
                        <a:pt x="262" y="59"/>
                      </a:lnTo>
                      <a:lnTo>
                        <a:pt x="246" y="50"/>
                      </a:lnTo>
                      <a:lnTo>
                        <a:pt x="228" y="39"/>
                      </a:lnTo>
                      <a:lnTo>
                        <a:pt x="212" y="39"/>
                      </a:lnTo>
                      <a:lnTo>
                        <a:pt x="196" y="29"/>
                      </a:lnTo>
                      <a:lnTo>
                        <a:pt x="180" y="29"/>
                      </a:lnTo>
                      <a:lnTo>
                        <a:pt x="164" y="29"/>
                      </a:lnTo>
                      <a:lnTo>
                        <a:pt x="148" y="29"/>
                      </a:lnTo>
                      <a:lnTo>
                        <a:pt x="130" y="29"/>
                      </a:lnTo>
                      <a:lnTo>
                        <a:pt x="115" y="9"/>
                      </a:lnTo>
                      <a:lnTo>
                        <a:pt x="105" y="0"/>
                      </a:lnTo>
                      <a:lnTo>
                        <a:pt x="90" y="9"/>
                      </a:lnTo>
                      <a:lnTo>
                        <a:pt x="73" y="18"/>
                      </a:lnTo>
                      <a:lnTo>
                        <a:pt x="65" y="39"/>
                      </a:lnTo>
                      <a:lnTo>
                        <a:pt x="57" y="59"/>
                      </a:lnTo>
                      <a:lnTo>
                        <a:pt x="48" y="79"/>
                      </a:lnTo>
                      <a:lnTo>
                        <a:pt x="33" y="79"/>
                      </a:lnTo>
                      <a:lnTo>
                        <a:pt x="16" y="90"/>
                      </a:lnTo>
                      <a:lnTo>
                        <a:pt x="0" y="111"/>
                      </a:lnTo>
                      <a:lnTo>
                        <a:pt x="16" y="131"/>
                      </a:lnTo>
                      <a:lnTo>
                        <a:pt x="33" y="142"/>
                      </a:lnTo>
                      <a:lnTo>
                        <a:pt x="48" y="131"/>
                      </a:lnTo>
                      <a:lnTo>
                        <a:pt x="65" y="131"/>
                      </a:lnTo>
                      <a:lnTo>
                        <a:pt x="82" y="120"/>
                      </a:lnTo>
                      <a:lnTo>
                        <a:pt x="98" y="111"/>
                      </a:lnTo>
                      <a:lnTo>
                        <a:pt x="105" y="131"/>
                      </a:lnTo>
                      <a:lnTo>
                        <a:pt x="90" y="142"/>
                      </a:lnTo>
                      <a:lnTo>
                        <a:pt x="90" y="161"/>
                      </a:lnTo>
                      <a:lnTo>
                        <a:pt x="105" y="172"/>
                      </a:lnTo>
                      <a:lnTo>
                        <a:pt x="123" y="161"/>
                      </a:lnTo>
                      <a:lnTo>
                        <a:pt x="139" y="172"/>
                      </a:lnTo>
                      <a:lnTo>
                        <a:pt x="155" y="183"/>
                      </a:lnTo>
                      <a:lnTo>
                        <a:pt x="164" y="172"/>
                      </a:lnTo>
                      <a:lnTo>
                        <a:pt x="164" y="151"/>
                      </a:lnTo>
                      <a:lnTo>
                        <a:pt x="180" y="142"/>
                      </a:lnTo>
                      <a:lnTo>
                        <a:pt x="196" y="151"/>
                      </a:lnTo>
                      <a:lnTo>
                        <a:pt x="212" y="151"/>
                      </a:lnTo>
                      <a:lnTo>
                        <a:pt x="228" y="142"/>
                      </a:lnTo>
                      <a:lnTo>
                        <a:pt x="246" y="161"/>
                      </a:lnTo>
                      <a:lnTo>
                        <a:pt x="262" y="161"/>
                      </a:lnTo>
                      <a:lnTo>
                        <a:pt x="280" y="151"/>
                      </a:lnTo>
                      <a:lnTo>
                        <a:pt x="280" y="150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0" name="Freeform 27"/>
                <p:cNvSpPr>
                  <a:spLocks/>
                </p:cNvSpPr>
                <p:nvPr/>
              </p:nvSpPr>
              <p:spPr bwMode="auto">
                <a:xfrm>
                  <a:off x="5089" y="1191"/>
                  <a:ext cx="235" cy="358"/>
                </a:xfrm>
                <a:custGeom>
                  <a:avLst/>
                  <a:gdLst>
                    <a:gd name="T0" fmla="*/ 116 w 311"/>
                    <a:gd name="T1" fmla="*/ 210 h 401"/>
                    <a:gd name="T2" fmla="*/ 136 w 311"/>
                    <a:gd name="T3" fmla="*/ 185 h 401"/>
                    <a:gd name="T4" fmla="*/ 149 w 311"/>
                    <a:gd name="T5" fmla="*/ 169 h 401"/>
                    <a:gd name="T6" fmla="*/ 158 w 311"/>
                    <a:gd name="T7" fmla="*/ 137 h 401"/>
                    <a:gd name="T8" fmla="*/ 177 w 311"/>
                    <a:gd name="T9" fmla="*/ 122 h 401"/>
                    <a:gd name="T10" fmla="*/ 163 w 311"/>
                    <a:gd name="T11" fmla="*/ 113 h 401"/>
                    <a:gd name="T12" fmla="*/ 144 w 311"/>
                    <a:gd name="T13" fmla="*/ 97 h 401"/>
                    <a:gd name="T14" fmla="*/ 130 w 311"/>
                    <a:gd name="T15" fmla="*/ 72 h 401"/>
                    <a:gd name="T16" fmla="*/ 111 w 311"/>
                    <a:gd name="T17" fmla="*/ 48 h 401"/>
                    <a:gd name="T18" fmla="*/ 89 w 311"/>
                    <a:gd name="T19" fmla="*/ 24 h 401"/>
                    <a:gd name="T20" fmla="*/ 65 w 311"/>
                    <a:gd name="T21" fmla="*/ 8 h 401"/>
                    <a:gd name="T22" fmla="*/ 46 w 311"/>
                    <a:gd name="T23" fmla="*/ 0 h 401"/>
                    <a:gd name="T24" fmla="*/ 28 w 311"/>
                    <a:gd name="T25" fmla="*/ 8 h 401"/>
                    <a:gd name="T26" fmla="*/ 10 w 311"/>
                    <a:gd name="T27" fmla="*/ 8 h 401"/>
                    <a:gd name="T28" fmla="*/ 8 w 311"/>
                    <a:gd name="T29" fmla="*/ 7 h 401"/>
                    <a:gd name="T30" fmla="*/ 0 w 311"/>
                    <a:gd name="T31" fmla="*/ 32 h 401"/>
                    <a:gd name="T32" fmla="*/ 5 w 311"/>
                    <a:gd name="T33" fmla="*/ 65 h 401"/>
                    <a:gd name="T34" fmla="*/ 5 w 311"/>
                    <a:gd name="T35" fmla="*/ 97 h 401"/>
                    <a:gd name="T36" fmla="*/ 14 w 311"/>
                    <a:gd name="T37" fmla="*/ 129 h 401"/>
                    <a:gd name="T38" fmla="*/ 10 w 311"/>
                    <a:gd name="T39" fmla="*/ 162 h 401"/>
                    <a:gd name="T40" fmla="*/ 10 w 311"/>
                    <a:gd name="T41" fmla="*/ 194 h 401"/>
                    <a:gd name="T42" fmla="*/ 18 w 311"/>
                    <a:gd name="T43" fmla="*/ 227 h 401"/>
                    <a:gd name="T44" fmla="*/ 28 w 311"/>
                    <a:gd name="T45" fmla="*/ 249 h 401"/>
                    <a:gd name="T46" fmla="*/ 33 w 311"/>
                    <a:gd name="T47" fmla="*/ 282 h 401"/>
                    <a:gd name="T48" fmla="*/ 32 w 311"/>
                    <a:gd name="T49" fmla="*/ 279 h 401"/>
                    <a:gd name="T50" fmla="*/ 46 w 311"/>
                    <a:gd name="T51" fmla="*/ 292 h 401"/>
                    <a:gd name="T52" fmla="*/ 65 w 311"/>
                    <a:gd name="T53" fmla="*/ 282 h 401"/>
                    <a:gd name="T54" fmla="*/ 84 w 311"/>
                    <a:gd name="T55" fmla="*/ 307 h 401"/>
                    <a:gd name="T56" fmla="*/ 98 w 311"/>
                    <a:gd name="T57" fmla="*/ 313 h 401"/>
                    <a:gd name="T58" fmla="*/ 116 w 311"/>
                    <a:gd name="T59" fmla="*/ 295 h 401"/>
                    <a:gd name="T60" fmla="*/ 116 w 311"/>
                    <a:gd name="T61" fmla="*/ 282 h 401"/>
                    <a:gd name="T62" fmla="*/ 122 w 311"/>
                    <a:gd name="T63" fmla="*/ 249 h 401"/>
                    <a:gd name="T64" fmla="*/ 125 w 311"/>
                    <a:gd name="T65" fmla="*/ 227 h 40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11"/>
                    <a:gd name="T100" fmla="*/ 0 h 401"/>
                    <a:gd name="T101" fmla="*/ 311 w 311"/>
                    <a:gd name="T102" fmla="*/ 401 h 40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11" h="401">
                      <a:moveTo>
                        <a:pt x="220" y="284"/>
                      </a:moveTo>
                      <a:lnTo>
                        <a:pt x="204" y="263"/>
                      </a:lnTo>
                      <a:lnTo>
                        <a:pt x="220" y="243"/>
                      </a:lnTo>
                      <a:lnTo>
                        <a:pt x="238" y="232"/>
                      </a:lnTo>
                      <a:lnTo>
                        <a:pt x="252" y="232"/>
                      </a:lnTo>
                      <a:lnTo>
                        <a:pt x="261" y="212"/>
                      </a:lnTo>
                      <a:lnTo>
                        <a:pt x="270" y="192"/>
                      </a:lnTo>
                      <a:lnTo>
                        <a:pt x="277" y="172"/>
                      </a:lnTo>
                      <a:lnTo>
                        <a:pt x="295" y="162"/>
                      </a:lnTo>
                      <a:lnTo>
                        <a:pt x="310" y="153"/>
                      </a:lnTo>
                      <a:lnTo>
                        <a:pt x="302" y="142"/>
                      </a:lnTo>
                      <a:lnTo>
                        <a:pt x="286" y="142"/>
                      </a:lnTo>
                      <a:lnTo>
                        <a:pt x="270" y="131"/>
                      </a:lnTo>
                      <a:lnTo>
                        <a:pt x="252" y="122"/>
                      </a:lnTo>
                      <a:lnTo>
                        <a:pt x="245" y="101"/>
                      </a:lnTo>
                      <a:lnTo>
                        <a:pt x="228" y="91"/>
                      </a:lnTo>
                      <a:lnTo>
                        <a:pt x="213" y="71"/>
                      </a:lnTo>
                      <a:lnTo>
                        <a:pt x="195" y="61"/>
                      </a:lnTo>
                      <a:lnTo>
                        <a:pt x="181" y="51"/>
                      </a:lnTo>
                      <a:lnTo>
                        <a:pt x="156" y="30"/>
                      </a:lnTo>
                      <a:lnTo>
                        <a:pt x="131" y="21"/>
                      </a:lnTo>
                      <a:lnTo>
                        <a:pt x="114" y="10"/>
                      </a:lnTo>
                      <a:lnTo>
                        <a:pt x="99" y="0"/>
                      </a:lnTo>
                      <a:lnTo>
                        <a:pt x="81" y="0"/>
                      </a:lnTo>
                      <a:lnTo>
                        <a:pt x="65" y="10"/>
                      </a:lnTo>
                      <a:lnTo>
                        <a:pt x="49" y="10"/>
                      </a:lnTo>
                      <a:lnTo>
                        <a:pt x="32" y="10"/>
                      </a:lnTo>
                      <a:lnTo>
                        <a:pt x="17" y="10"/>
                      </a:lnTo>
                      <a:lnTo>
                        <a:pt x="17" y="9"/>
                      </a:lnTo>
                      <a:lnTo>
                        <a:pt x="13" y="9"/>
                      </a:lnTo>
                      <a:lnTo>
                        <a:pt x="8" y="21"/>
                      </a:lnTo>
                      <a:lnTo>
                        <a:pt x="0" y="40"/>
                      </a:lnTo>
                      <a:lnTo>
                        <a:pt x="0" y="61"/>
                      </a:lnTo>
                      <a:lnTo>
                        <a:pt x="8" y="82"/>
                      </a:lnTo>
                      <a:lnTo>
                        <a:pt x="8" y="101"/>
                      </a:lnTo>
                      <a:lnTo>
                        <a:pt x="8" y="122"/>
                      </a:lnTo>
                      <a:lnTo>
                        <a:pt x="8" y="142"/>
                      </a:lnTo>
                      <a:lnTo>
                        <a:pt x="24" y="162"/>
                      </a:lnTo>
                      <a:lnTo>
                        <a:pt x="17" y="183"/>
                      </a:lnTo>
                      <a:lnTo>
                        <a:pt x="17" y="203"/>
                      </a:lnTo>
                      <a:lnTo>
                        <a:pt x="8" y="223"/>
                      </a:lnTo>
                      <a:lnTo>
                        <a:pt x="17" y="243"/>
                      </a:lnTo>
                      <a:lnTo>
                        <a:pt x="24" y="263"/>
                      </a:lnTo>
                      <a:lnTo>
                        <a:pt x="32" y="284"/>
                      </a:lnTo>
                      <a:lnTo>
                        <a:pt x="49" y="294"/>
                      </a:lnTo>
                      <a:lnTo>
                        <a:pt x="49" y="313"/>
                      </a:lnTo>
                      <a:lnTo>
                        <a:pt x="49" y="335"/>
                      </a:lnTo>
                      <a:lnTo>
                        <a:pt x="58" y="354"/>
                      </a:lnTo>
                      <a:lnTo>
                        <a:pt x="49" y="354"/>
                      </a:lnTo>
                      <a:lnTo>
                        <a:pt x="55" y="351"/>
                      </a:lnTo>
                      <a:lnTo>
                        <a:pt x="65" y="366"/>
                      </a:lnTo>
                      <a:lnTo>
                        <a:pt x="81" y="366"/>
                      </a:lnTo>
                      <a:lnTo>
                        <a:pt x="99" y="354"/>
                      </a:lnTo>
                      <a:lnTo>
                        <a:pt x="114" y="354"/>
                      </a:lnTo>
                      <a:lnTo>
                        <a:pt x="131" y="366"/>
                      </a:lnTo>
                      <a:lnTo>
                        <a:pt x="147" y="385"/>
                      </a:lnTo>
                      <a:lnTo>
                        <a:pt x="165" y="400"/>
                      </a:lnTo>
                      <a:lnTo>
                        <a:pt x="172" y="393"/>
                      </a:lnTo>
                      <a:lnTo>
                        <a:pt x="182" y="370"/>
                      </a:lnTo>
                      <a:lnTo>
                        <a:pt x="203" y="370"/>
                      </a:lnTo>
                      <a:lnTo>
                        <a:pt x="203" y="369"/>
                      </a:lnTo>
                      <a:lnTo>
                        <a:pt x="204" y="354"/>
                      </a:lnTo>
                      <a:lnTo>
                        <a:pt x="204" y="335"/>
                      </a:lnTo>
                      <a:lnTo>
                        <a:pt x="213" y="313"/>
                      </a:lnTo>
                      <a:lnTo>
                        <a:pt x="213" y="294"/>
                      </a:lnTo>
                      <a:lnTo>
                        <a:pt x="219" y="284"/>
                      </a:lnTo>
                      <a:lnTo>
                        <a:pt x="220" y="284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" name="Freeform 28"/>
                <p:cNvSpPr>
                  <a:spLocks/>
                </p:cNvSpPr>
                <p:nvPr/>
              </p:nvSpPr>
              <p:spPr bwMode="auto">
                <a:xfrm>
                  <a:off x="5264" y="1623"/>
                  <a:ext cx="186" cy="181"/>
                </a:xfrm>
                <a:custGeom>
                  <a:avLst/>
                  <a:gdLst>
                    <a:gd name="T0" fmla="*/ 1 w 246"/>
                    <a:gd name="T1" fmla="*/ 24 h 204"/>
                    <a:gd name="T2" fmla="*/ 11 w 246"/>
                    <a:gd name="T3" fmla="*/ 7 h 204"/>
                    <a:gd name="T4" fmla="*/ 19 w 246"/>
                    <a:gd name="T5" fmla="*/ 7 h 204"/>
                    <a:gd name="T6" fmla="*/ 29 w 246"/>
                    <a:gd name="T7" fmla="*/ 7 h 204"/>
                    <a:gd name="T8" fmla="*/ 39 w 246"/>
                    <a:gd name="T9" fmla="*/ 24 h 204"/>
                    <a:gd name="T10" fmla="*/ 48 w 246"/>
                    <a:gd name="T11" fmla="*/ 30 h 204"/>
                    <a:gd name="T12" fmla="*/ 57 w 246"/>
                    <a:gd name="T13" fmla="*/ 30 h 204"/>
                    <a:gd name="T14" fmla="*/ 66 w 246"/>
                    <a:gd name="T15" fmla="*/ 30 h 204"/>
                    <a:gd name="T16" fmla="*/ 76 w 246"/>
                    <a:gd name="T17" fmla="*/ 30 h 204"/>
                    <a:gd name="T18" fmla="*/ 85 w 246"/>
                    <a:gd name="T19" fmla="*/ 24 h 204"/>
                    <a:gd name="T20" fmla="*/ 93 w 246"/>
                    <a:gd name="T21" fmla="*/ 16 h 204"/>
                    <a:gd name="T22" fmla="*/ 103 w 246"/>
                    <a:gd name="T23" fmla="*/ 0 h 204"/>
                    <a:gd name="T24" fmla="*/ 112 w 246"/>
                    <a:gd name="T25" fmla="*/ 0 h 204"/>
                    <a:gd name="T26" fmla="*/ 122 w 246"/>
                    <a:gd name="T27" fmla="*/ 0 h 204"/>
                    <a:gd name="T28" fmla="*/ 132 w 246"/>
                    <a:gd name="T29" fmla="*/ 0 h 204"/>
                    <a:gd name="T30" fmla="*/ 140 w 246"/>
                    <a:gd name="T31" fmla="*/ 7 h 204"/>
                    <a:gd name="T32" fmla="*/ 139 w 246"/>
                    <a:gd name="T33" fmla="*/ 8 h 204"/>
                    <a:gd name="T34" fmla="*/ 135 w 246"/>
                    <a:gd name="T35" fmla="*/ 17 h 204"/>
                    <a:gd name="T36" fmla="*/ 126 w 246"/>
                    <a:gd name="T37" fmla="*/ 31 h 204"/>
                    <a:gd name="T38" fmla="*/ 116 w 246"/>
                    <a:gd name="T39" fmla="*/ 48 h 204"/>
                    <a:gd name="T40" fmla="*/ 107 w 246"/>
                    <a:gd name="T41" fmla="*/ 56 h 204"/>
                    <a:gd name="T42" fmla="*/ 98 w 246"/>
                    <a:gd name="T43" fmla="*/ 73 h 204"/>
                    <a:gd name="T44" fmla="*/ 89 w 246"/>
                    <a:gd name="T45" fmla="*/ 79 h 204"/>
                    <a:gd name="T46" fmla="*/ 85 w 246"/>
                    <a:gd name="T47" fmla="*/ 96 h 204"/>
                    <a:gd name="T48" fmla="*/ 75 w 246"/>
                    <a:gd name="T49" fmla="*/ 103 h 204"/>
                    <a:gd name="T50" fmla="*/ 76 w 246"/>
                    <a:gd name="T51" fmla="*/ 103 h 204"/>
                    <a:gd name="T52" fmla="*/ 70 w 246"/>
                    <a:gd name="T53" fmla="*/ 111 h 204"/>
                    <a:gd name="T54" fmla="*/ 60 w 246"/>
                    <a:gd name="T55" fmla="*/ 114 h 204"/>
                    <a:gd name="T56" fmla="*/ 52 w 246"/>
                    <a:gd name="T57" fmla="*/ 128 h 204"/>
                    <a:gd name="T58" fmla="*/ 42 w 246"/>
                    <a:gd name="T59" fmla="*/ 143 h 204"/>
                    <a:gd name="T60" fmla="*/ 39 w 246"/>
                    <a:gd name="T61" fmla="*/ 160 h 204"/>
                    <a:gd name="T62" fmla="*/ 36 w 246"/>
                    <a:gd name="T63" fmla="*/ 160 h 204"/>
                    <a:gd name="T64" fmla="*/ 33 w 246"/>
                    <a:gd name="T65" fmla="*/ 160 h 204"/>
                    <a:gd name="T66" fmla="*/ 24 w 246"/>
                    <a:gd name="T67" fmla="*/ 160 h 204"/>
                    <a:gd name="T68" fmla="*/ 14 w 246"/>
                    <a:gd name="T69" fmla="*/ 152 h 204"/>
                    <a:gd name="T70" fmla="*/ 6 w 246"/>
                    <a:gd name="T71" fmla="*/ 143 h 204"/>
                    <a:gd name="T72" fmla="*/ 0 w 246"/>
                    <a:gd name="T73" fmla="*/ 128 h 204"/>
                    <a:gd name="T74" fmla="*/ 0 w 246"/>
                    <a:gd name="T75" fmla="*/ 111 h 204"/>
                    <a:gd name="T76" fmla="*/ 10 w 246"/>
                    <a:gd name="T77" fmla="*/ 111 h 204"/>
                    <a:gd name="T78" fmla="*/ 14 w 246"/>
                    <a:gd name="T79" fmla="*/ 96 h 204"/>
                    <a:gd name="T80" fmla="*/ 19 w 246"/>
                    <a:gd name="T81" fmla="*/ 79 h 204"/>
                    <a:gd name="T82" fmla="*/ 19 w 246"/>
                    <a:gd name="T83" fmla="*/ 63 h 204"/>
                    <a:gd name="T84" fmla="*/ 10 w 246"/>
                    <a:gd name="T85" fmla="*/ 56 h 204"/>
                    <a:gd name="T86" fmla="*/ 0 w 246"/>
                    <a:gd name="T87" fmla="*/ 26 h 204"/>
                    <a:gd name="T88" fmla="*/ 1 w 246"/>
                    <a:gd name="T89" fmla="*/ 24 h 204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46"/>
                    <a:gd name="T136" fmla="*/ 0 h 204"/>
                    <a:gd name="T137" fmla="*/ 246 w 246"/>
                    <a:gd name="T138" fmla="*/ 204 h 204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46" h="204">
                      <a:moveTo>
                        <a:pt x="1" y="30"/>
                      </a:moveTo>
                      <a:lnTo>
                        <a:pt x="18" y="9"/>
                      </a:lnTo>
                      <a:lnTo>
                        <a:pt x="33" y="9"/>
                      </a:lnTo>
                      <a:lnTo>
                        <a:pt x="51" y="9"/>
                      </a:lnTo>
                      <a:lnTo>
                        <a:pt x="67" y="30"/>
                      </a:lnTo>
                      <a:lnTo>
                        <a:pt x="83" y="38"/>
                      </a:lnTo>
                      <a:lnTo>
                        <a:pt x="100" y="38"/>
                      </a:lnTo>
                      <a:lnTo>
                        <a:pt x="115" y="38"/>
                      </a:lnTo>
                      <a:lnTo>
                        <a:pt x="132" y="38"/>
                      </a:lnTo>
                      <a:lnTo>
                        <a:pt x="148" y="30"/>
                      </a:lnTo>
                      <a:lnTo>
                        <a:pt x="163" y="20"/>
                      </a:lnTo>
                      <a:lnTo>
                        <a:pt x="180" y="0"/>
                      </a:lnTo>
                      <a:lnTo>
                        <a:pt x="196" y="0"/>
                      </a:lnTo>
                      <a:lnTo>
                        <a:pt x="214" y="0"/>
                      </a:lnTo>
                      <a:lnTo>
                        <a:pt x="230" y="0"/>
                      </a:lnTo>
                      <a:lnTo>
                        <a:pt x="245" y="9"/>
                      </a:lnTo>
                      <a:lnTo>
                        <a:pt x="243" y="10"/>
                      </a:lnTo>
                      <a:lnTo>
                        <a:pt x="237" y="21"/>
                      </a:lnTo>
                      <a:lnTo>
                        <a:pt x="221" y="40"/>
                      </a:lnTo>
                      <a:lnTo>
                        <a:pt x="204" y="61"/>
                      </a:lnTo>
                      <a:lnTo>
                        <a:pt x="188" y="71"/>
                      </a:lnTo>
                      <a:lnTo>
                        <a:pt x="172" y="92"/>
                      </a:lnTo>
                      <a:lnTo>
                        <a:pt x="156" y="100"/>
                      </a:lnTo>
                      <a:lnTo>
                        <a:pt x="148" y="122"/>
                      </a:lnTo>
                      <a:lnTo>
                        <a:pt x="131" y="131"/>
                      </a:lnTo>
                      <a:lnTo>
                        <a:pt x="134" y="131"/>
                      </a:lnTo>
                      <a:lnTo>
                        <a:pt x="123" y="141"/>
                      </a:lnTo>
                      <a:lnTo>
                        <a:pt x="106" y="145"/>
                      </a:lnTo>
                      <a:lnTo>
                        <a:pt x="91" y="162"/>
                      </a:lnTo>
                      <a:lnTo>
                        <a:pt x="74" y="181"/>
                      </a:lnTo>
                      <a:lnTo>
                        <a:pt x="67" y="203"/>
                      </a:lnTo>
                      <a:lnTo>
                        <a:pt x="64" y="203"/>
                      </a:lnTo>
                      <a:lnTo>
                        <a:pt x="58" y="203"/>
                      </a:lnTo>
                      <a:lnTo>
                        <a:pt x="42" y="203"/>
                      </a:lnTo>
                      <a:lnTo>
                        <a:pt x="24" y="193"/>
                      </a:lnTo>
                      <a:lnTo>
                        <a:pt x="10" y="181"/>
                      </a:lnTo>
                      <a:lnTo>
                        <a:pt x="0" y="162"/>
                      </a:lnTo>
                      <a:lnTo>
                        <a:pt x="0" y="141"/>
                      </a:lnTo>
                      <a:lnTo>
                        <a:pt x="17" y="141"/>
                      </a:lnTo>
                      <a:lnTo>
                        <a:pt x="24" y="122"/>
                      </a:lnTo>
                      <a:lnTo>
                        <a:pt x="33" y="100"/>
                      </a:lnTo>
                      <a:lnTo>
                        <a:pt x="33" y="80"/>
                      </a:lnTo>
                      <a:lnTo>
                        <a:pt x="17" y="71"/>
                      </a:lnTo>
                      <a:lnTo>
                        <a:pt x="0" y="33"/>
                      </a:lnTo>
                      <a:lnTo>
                        <a:pt x="1" y="30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" name="Freeform 29"/>
                <p:cNvSpPr>
                  <a:spLocks/>
                </p:cNvSpPr>
                <p:nvPr/>
              </p:nvSpPr>
              <p:spPr bwMode="auto">
                <a:xfrm>
                  <a:off x="5078" y="1503"/>
                  <a:ext cx="390" cy="156"/>
                </a:xfrm>
                <a:custGeom>
                  <a:avLst/>
                  <a:gdLst>
                    <a:gd name="T0" fmla="*/ 285 w 517"/>
                    <a:gd name="T1" fmla="*/ 97 h 177"/>
                    <a:gd name="T2" fmla="*/ 289 w 517"/>
                    <a:gd name="T3" fmla="*/ 66 h 177"/>
                    <a:gd name="T4" fmla="*/ 293 w 517"/>
                    <a:gd name="T5" fmla="*/ 34 h 177"/>
                    <a:gd name="T6" fmla="*/ 293 w 517"/>
                    <a:gd name="T7" fmla="*/ 19 h 177"/>
                    <a:gd name="T8" fmla="*/ 275 w 517"/>
                    <a:gd name="T9" fmla="*/ 19 h 177"/>
                    <a:gd name="T10" fmla="*/ 260 w 517"/>
                    <a:gd name="T11" fmla="*/ 42 h 177"/>
                    <a:gd name="T12" fmla="*/ 242 w 517"/>
                    <a:gd name="T13" fmla="*/ 49 h 177"/>
                    <a:gd name="T14" fmla="*/ 224 w 517"/>
                    <a:gd name="T15" fmla="*/ 49 h 177"/>
                    <a:gd name="T16" fmla="*/ 205 w 517"/>
                    <a:gd name="T17" fmla="*/ 73 h 177"/>
                    <a:gd name="T18" fmla="*/ 186 w 517"/>
                    <a:gd name="T19" fmla="*/ 56 h 177"/>
                    <a:gd name="T20" fmla="*/ 192 w 517"/>
                    <a:gd name="T21" fmla="*/ 33 h 177"/>
                    <a:gd name="T22" fmla="*/ 192 w 517"/>
                    <a:gd name="T23" fmla="*/ 2 h 177"/>
                    <a:gd name="T24" fmla="*/ 173 w 517"/>
                    <a:gd name="T25" fmla="*/ 10 h 177"/>
                    <a:gd name="T26" fmla="*/ 153 w 517"/>
                    <a:gd name="T27" fmla="*/ 33 h 177"/>
                    <a:gd name="T28" fmla="*/ 135 w 517"/>
                    <a:gd name="T29" fmla="*/ 33 h 177"/>
                    <a:gd name="T30" fmla="*/ 124 w 517"/>
                    <a:gd name="T31" fmla="*/ 14 h 177"/>
                    <a:gd name="T32" fmla="*/ 108 w 517"/>
                    <a:gd name="T33" fmla="*/ 32 h 177"/>
                    <a:gd name="T34" fmla="*/ 94 w 517"/>
                    <a:gd name="T35" fmla="*/ 26 h 177"/>
                    <a:gd name="T36" fmla="*/ 74 w 517"/>
                    <a:gd name="T37" fmla="*/ 2 h 177"/>
                    <a:gd name="T38" fmla="*/ 56 w 517"/>
                    <a:gd name="T39" fmla="*/ 11 h 177"/>
                    <a:gd name="T40" fmla="*/ 41 w 517"/>
                    <a:gd name="T41" fmla="*/ 0 h 177"/>
                    <a:gd name="T42" fmla="*/ 32 w 517"/>
                    <a:gd name="T43" fmla="*/ 19 h 177"/>
                    <a:gd name="T44" fmla="*/ 32 w 517"/>
                    <a:gd name="T45" fmla="*/ 49 h 177"/>
                    <a:gd name="T46" fmla="*/ 14 w 517"/>
                    <a:gd name="T47" fmla="*/ 64 h 177"/>
                    <a:gd name="T48" fmla="*/ 0 w 517"/>
                    <a:gd name="T49" fmla="*/ 81 h 177"/>
                    <a:gd name="T50" fmla="*/ 14 w 517"/>
                    <a:gd name="T51" fmla="*/ 97 h 177"/>
                    <a:gd name="T52" fmla="*/ 23 w 517"/>
                    <a:gd name="T53" fmla="*/ 122 h 177"/>
                    <a:gd name="T54" fmla="*/ 42 w 517"/>
                    <a:gd name="T55" fmla="*/ 137 h 177"/>
                    <a:gd name="T56" fmla="*/ 61 w 517"/>
                    <a:gd name="T57" fmla="*/ 114 h 177"/>
                    <a:gd name="T58" fmla="*/ 79 w 517"/>
                    <a:gd name="T59" fmla="*/ 89 h 177"/>
                    <a:gd name="T60" fmla="*/ 103 w 517"/>
                    <a:gd name="T61" fmla="*/ 89 h 177"/>
                    <a:gd name="T62" fmla="*/ 121 w 517"/>
                    <a:gd name="T63" fmla="*/ 97 h 177"/>
                    <a:gd name="T64" fmla="*/ 135 w 517"/>
                    <a:gd name="T65" fmla="*/ 122 h 177"/>
                    <a:gd name="T66" fmla="*/ 149 w 517"/>
                    <a:gd name="T67" fmla="*/ 114 h 177"/>
                    <a:gd name="T68" fmla="*/ 167 w 517"/>
                    <a:gd name="T69" fmla="*/ 114 h 177"/>
                    <a:gd name="T70" fmla="*/ 186 w 517"/>
                    <a:gd name="T71" fmla="*/ 137 h 177"/>
                    <a:gd name="T72" fmla="*/ 205 w 517"/>
                    <a:gd name="T73" fmla="*/ 137 h 177"/>
                    <a:gd name="T74" fmla="*/ 224 w 517"/>
                    <a:gd name="T75" fmla="*/ 129 h 177"/>
                    <a:gd name="T76" fmla="*/ 242 w 517"/>
                    <a:gd name="T77" fmla="*/ 105 h 177"/>
                    <a:gd name="T78" fmla="*/ 260 w 517"/>
                    <a:gd name="T79" fmla="*/ 105 h 177"/>
                    <a:gd name="T80" fmla="*/ 279 w 517"/>
                    <a:gd name="T81" fmla="*/ 114 h 177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517"/>
                    <a:gd name="T124" fmla="*/ 0 h 177"/>
                    <a:gd name="T125" fmla="*/ 517 w 517"/>
                    <a:gd name="T126" fmla="*/ 177 h 177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517" h="177">
                      <a:moveTo>
                        <a:pt x="491" y="146"/>
                      </a:moveTo>
                      <a:lnTo>
                        <a:pt x="501" y="125"/>
                      </a:lnTo>
                      <a:lnTo>
                        <a:pt x="501" y="104"/>
                      </a:lnTo>
                      <a:lnTo>
                        <a:pt x="508" y="85"/>
                      </a:lnTo>
                      <a:lnTo>
                        <a:pt x="508" y="63"/>
                      </a:lnTo>
                      <a:lnTo>
                        <a:pt x="516" y="44"/>
                      </a:lnTo>
                      <a:lnTo>
                        <a:pt x="516" y="23"/>
                      </a:lnTo>
                      <a:lnTo>
                        <a:pt x="516" y="24"/>
                      </a:lnTo>
                      <a:lnTo>
                        <a:pt x="501" y="24"/>
                      </a:lnTo>
                      <a:lnTo>
                        <a:pt x="483" y="24"/>
                      </a:lnTo>
                      <a:lnTo>
                        <a:pt x="467" y="33"/>
                      </a:lnTo>
                      <a:lnTo>
                        <a:pt x="458" y="54"/>
                      </a:lnTo>
                      <a:lnTo>
                        <a:pt x="442" y="63"/>
                      </a:lnTo>
                      <a:lnTo>
                        <a:pt x="426" y="63"/>
                      </a:lnTo>
                      <a:lnTo>
                        <a:pt x="408" y="63"/>
                      </a:lnTo>
                      <a:lnTo>
                        <a:pt x="394" y="63"/>
                      </a:lnTo>
                      <a:lnTo>
                        <a:pt x="376" y="73"/>
                      </a:lnTo>
                      <a:lnTo>
                        <a:pt x="360" y="94"/>
                      </a:lnTo>
                      <a:lnTo>
                        <a:pt x="344" y="94"/>
                      </a:lnTo>
                      <a:lnTo>
                        <a:pt x="326" y="73"/>
                      </a:lnTo>
                      <a:lnTo>
                        <a:pt x="319" y="54"/>
                      </a:lnTo>
                      <a:lnTo>
                        <a:pt x="337" y="43"/>
                      </a:lnTo>
                      <a:lnTo>
                        <a:pt x="344" y="24"/>
                      </a:lnTo>
                      <a:lnTo>
                        <a:pt x="337" y="2"/>
                      </a:lnTo>
                      <a:lnTo>
                        <a:pt x="319" y="2"/>
                      </a:lnTo>
                      <a:lnTo>
                        <a:pt x="303" y="13"/>
                      </a:lnTo>
                      <a:lnTo>
                        <a:pt x="287" y="24"/>
                      </a:lnTo>
                      <a:lnTo>
                        <a:pt x="269" y="43"/>
                      </a:lnTo>
                      <a:lnTo>
                        <a:pt x="255" y="54"/>
                      </a:lnTo>
                      <a:lnTo>
                        <a:pt x="237" y="43"/>
                      </a:lnTo>
                      <a:lnTo>
                        <a:pt x="221" y="24"/>
                      </a:lnTo>
                      <a:lnTo>
                        <a:pt x="219" y="18"/>
                      </a:lnTo>
                      <a:lnTo>
                        <a:pt x="199" y="18"/>
                      </a:lnTo>
                      <a:lnTo>
                        <a:pt x="189" y="41"/>
                      </a:lnTo>
                      <a:lnTo>
                        <a:pt x="181" y="48"/>
                      </a:lnTo>
                      <a:lnTo>
                        <a:pt x="164" y="33"/>
                      </a:lnTo>
                      <a:lnTo>
                        <a:pt x="148" y="14"/>
                      </a:lnTo>
                      <a:lnTo>
                        <a:pt x="130" y="2"/>
                      </a:lnTo>
                      <a:lnTo>
                        <a:pt x="115" y="2"/>
                      </a:lnTo>
                      <a:lnTo>
                        <a:pt x="98" y="14"/>
                      </a:lnTo>
                      <a:lnTo>
                        <a:pt x="82" y="14"/>
                      </a:lnTo>
                      <a:lnTo>
                        <a:pt x="71" y="0"/>
                      </a:lnTo>
                      <a:lnTo>
                        <a:pt x="73" y="0"/>
                      </a:lnTo>
                      <a:lnTo>
                        <a:pt x="57" y="24"/>
                      </a:lnTo>
                      <a:lnTo>
                        <a:pt x="57" y="43"/>
                      </a:lnTo>
                      <a:lnTo>
                        <a:pt x="57" y="63"/>
                      </a:lnTo>
                      <a:lnTo>
                        <a:pt x="41" y="83"/>
                      </a:lnTo>
                      <a:lnTo>
                        <a:pt x="24" y="83"/>
                      </a:lnTo>
                      <a:lnTo>
                        <a:pt x="8" y="104"/>
                      </a:lnTo>
                      <a:lnTo>
                        <a:pt x="0" y="104"/>
                      </a:lnTo>
                      <a:lnTo>
                        <a:pt x="16" y="104"/>
                      </a:lnTo>
                      <a:lnTo>
                        <a:pt x="24" y="125"/>
                      </a:lnTo>
                      <a:lnTo>
                        <a:pt x="41" y="135"/>
                      </a:lnTo>
                      <a:lnTo>
                        <a:pt x="41" y="157"/>
                      </a:lnTo>
                      <a:lnTo>
                        <a:pt x="48" y="176"/>
                      </a:lnTo>
                      <a:lnTo>
                        <a:pt x="74" y="176"/>
                      </a:lnTo>
                      <a:lnTo>
                        <a:pt x="90" y="157"/>
                      </a:lnTo>
                      <a:lnTo>
                        <a:pt x="107" y="146"/>
                      </a:lnTo>
                      <a:lnTo>
                        <a:pt x="123" y="125"/>
                      </a:lnTo>
                      <a:lnTo>
                        <a:pt x="139" y="115"/>
                      </a:lnTo>
                      <a:lnTo>
                        <a:pt x="164" y="104"/>
                      </a:lnTo>
                      <a:lnTo>
                        <a:pt x="181" y="115"/>
                      </a:lnTo>
                      <a:lnTo>
                        <a:pt x="197" y="125"/>
                      </a:lnTo>
                      <a:lnTo>
                        <a:pt x="212" y="125"/>
                      </a:lnTo>
                      <a:lnTo>
                        <a:pt x="230" y="135"/>
                      </a:lnTo>
                      <a:lnTo>
                        <a:pt x="237" y="157"/>
                      </a:lnTo>
                      <a:lnTo>
                        <a:pt x="244" y="166"/>
                      </a:lnTo>
                      <a:lnTo>
                        <a:pt x="262" y="146"/>
                      </a:lnTo>
                      <a:lnTo>
                        <a:pt x="278" y="146"/>
                      </a:lnTo>
                      <a:lnTo>
                        <a:pt x="294" y="146"/>
                      </a:lnTo>
                      <a:lnTo>
                        <a:pt x="312" y="166"/>
                      </a:lnTo>
                      <a:lnTo>
                        <a:pt x="326" y="176"/>
                      </a:lnTo>
                      <a:lnTo>
                        <a:pt x="344" y="176"/>
                      </a:lnTo>
                      <a:lnTo>
                        <a:pt x="360" y="176"/>
                      </a:lnTo>
                      <a:lnTo>
                        <a:pt x="376" y="176"/>
                      </a:lnTo>
                      <a:lnTo>
                        <a:pt x="394" y="166"/>
                      </a:lnTo>
                      <a:lnTo>
                        <a:pt x="408" y="157"/>
                      </a:lnTo>
                      <a:lnTo>
                        <a:pt x="426" y="135"/>
                      </a:lnTo>
                      <a:lnTo>
                        <a:pt x="442" y="135"/>
                      </a:lnTo>
                      <a:lnTo>
                        <a:pt x="458" y="135"/>
                      </a:lnTo>
                      <a:lnTo>
                        <a:pt x="474" y="135"/>
                      </a:lnTo>
                      <a:lnTo>
                        <a:pt x="491" y="146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3" name="Freeform 30"/>
                <p:cNvSpPr>
                  <a:spLocks/>
                </p:cNvSpPr>
                <p:nvPr/>
              </p:nvSpPr>
              <p:spPr bwMode="auto">
                <a:xfrm>
                  <a:off x="5237" y="1425"/>
                  <a:ext cx="231" cy="164"/>
                </a:xfrm>
                <a:custGeom>
                  <a:avLst/>
                  <a:gdLst>
                    <a:gd name="T0" fmla="*/ 0 w 305"/>
                    <a:gd name="T1" fmla="*/ 80 h 185"/>
                    <a:gd name="T2" fmla="*/ 5 w 305"/>
                    <a:gd name="T3" fmla="*/ 72 h 185"/>
                    <a:gd name="T4" fmla="*/ 5 w 305"/>
                    <a:gd name="T5" fmla="*/ 55 h 185"/>
                    <a:gd name="T6" fmla="*/ 10 w 305"/>
                    <a:gd name="T7" fmla="*/ 39 h 185"/>
                    <a:gd name="T8" fmla="*/ 10 w 305"/>
                    <a:gd name="T9" fmla="*/ 23 h 185"/>
                    <a:gd name="T10" fmla="*/ 14 w 305"/>
                    <a:gd name="T11" fmla="*/ 15 h 185"/>
                    <a:gd name="T12" fmla="*/ 24 w 305"/>
                    <a:gd name="T13" fmla="*/ 23 h 185"/>
                    <a:gd name="T14" fmla="*/ 33 w 305"/>
                    <a:gd name="T15" fmla="*/ 15 h 185"/>
                    <a:gd name="T16" fmla="*/ 42 w 305"/>
                    <a:gd name="T17" fmla="*/ 15 h 185"/>
                    <a:gd name="T18" fmla="*/ 52 w 305"/>
                    <a:gd name="T19" fmla="*/ 7 h 185"/>
                    <a:gd name="T20" fmla="*/ 61 w 305"/>
                    <a:gd name="T21" fmla="*/ 0 h 185"/>
                    <a:gd name="T22" fmla="*/ 65 w 305"/>
                    <a:gd name="T23" fmla="*/ 15 h 185"/>
                    <a:gd name="T24" fmla="*/ 57 w 305"/>
                    <a:gd name="T25" fmla="*/ 23 h 185"/>
                    <a:gd name="T26" fmla="*/ 57 w 305"/>
                    <a:gd name="T27" fmla="*/ 39 h 185"/>
                    <a:gd name="T28" fmla="*/ 65 w 305"/>
                    <a:gd name="T29" fmla="*/ 46 h 185"/>
                    <a:gd name="T30" fmla="*/ 76 w 305"/>
                    <a:gd name="T31" fmla="*/ 39 h 185"/>
                    <a:gd name="T32" fmla="*/ 85 w 305"/>
                    <a:gd name="T33" fmla="*/ 46 h 185"/>
                    <a:gd name="T34" fmla="*/ 94 w 305"/>
                    <a:gd name="T35" fmla="*/ 55 h 185"/>
                    <a:gd name="T36" fmla="*/ 99 w 305"/>
                    <a:gd name="T37" fmla="*/ 46 h 185"/>
                    <a:gd name="T38" fmla="*/ 99 w 305"/>
                    <a:gd name="T39" fmla="*/ 31 h 185"/>
                    <a:gd name="T40" fmla="*/ 108 w 305"/>
                    <a:gd name="T41" fmla="*/ 23 h 185"/>
                    <a:gd name="T42" fmla="*/ 117 w 305"/>
                    <a:gd name="T43" fmla="*/ 31 h 185"/>
                    <a:gd name="T44" fmla="*/ 126 w 305"/>
                    <a:gd name="T45" fmla="*/ 31 h 185"/>
                    <a:gd name="T46" fmla="*/ 136 w 305"/>
                    <a:gd name="T47" fmla="*/ 23 h 185"/>
                    <a:gd name="T48" fmla="*/ 146 w 305"/>
                    <a:gd name="T49" fmla="*/ 39 h 185"/>
                    <a:gd name="T50" fmla="*/ 155 w 305"/>
                    <a:gd name="T51" fmla="*/ 39 h 185"/>
                    <a:gd name="T52" fmla="*/ 166 w 305"/>
                    <a:gd name="T53" fmla="*/ 31 h 185"/>
                    <a:gd name="T54" fmla="*/ 166 w 305"/>
                    <a:gd name="T55" fmla="*/ 39 h 185"/>
                    <a:gd name="T56" fmla="*/ 166 w 305"/>
                    <a:gd name="T57" fmla="*/ 31 h 185"/>
                    <a:gd name="T58" fmla="*/ 170 w 305"/>
                    <a:gd name="T59" fmla="*/ 48 h 185"/>
                    <a:gd name="T60" fmla="*/ 174 w 305"/>
                    <a:gd name="T61" fmla="*/ 64 h 185"/>
                    <a:gd name="T62" fmla="*/ 174 w 305"/>
                    <a:gd name="T63" fmla="*/ 81 h 185"/>
                    <a:gd name="T64" fmla="*/ 174 w 305"/>
                    <a:gd name="T65" fmla="*/ 87 h 185"/>
                    <a:gd name="T66" fmla="*/ 174 w 305"/>
                    <a:gd name="T67" fmla="*/ 89 h 185"/>
                    <a:gd name="T68" fmla="*/ 166 w 305"/>
                    <a:gd name="T69" fmla="*/ 89 h 185"/>
                    <a:gd name="T70" fmla="*/ 155 w 305"/>
                    <a:gd name="T71" fmla="*/ 89 h 185"/>
                    <a:gd name="T72" fmla="*/ 146 w 305"/>
                    <a:gd name="T73" fmla="*/ 96 h 185"/>
                    <a:gd name="T74" fmla="*/ 141 w 305"/>
                    <a:gd name="T75" fmla="*/ 113 h 185"/>
                    <a:gd name="T76" fmla="*/ 132 w 305"/>
                    <a:gd name="T77" fmla="*/ 120 h 185"/>
                    <a:gd name="T78" fmla="*/ 123 w 305"/>
                    <a:gd name="T79" fmla="*/ 120 h 185"/>
                    <a:gd name="T80" fmla="*/ 112 w 305"/>
                    <a:gd name="T81" fmla="*/ 120 h 185"/>
                    <a:gd name="T82" fmla="*/ 105 w 305"/>
                    <a:gd name="T83" fmla="*/ 120 h 185"/>
                    <a:gd name="T84" fmla="*/ 94 w 305"/>
                    <a:gd name="T85" fmla="*/ 128 h 185"/>
                    <a:gd name="T86" fmla="*/ 85 w 305"/>
                    <a:gd name="T87" fmla="*/ 144 h 185"/>
                    <a:gd name="T88" fmla="*/ 76 w 305"/>
                    <a:gd name="T89" fmla="*/ 144 h 185"/>
                    <a:gd name="T90" fmla="*/ 65 w 305"/>
                    <a:gd name="T91" fmla="*/ 128 h 185"/>
                    <a:gd name="T92" fmla="*/ 61 w 305"/>
                    <a:gd name="T93" fmla="*/ 113 h 185"/>
                    <a:gd name="T94" fmla="*/ 71 w 305"/>
                    <a:gd name="T95" fmla="*/ 105 h 185"/>
                    <a:gd name="T96" fmla="*/ 76 w 305"/>
                    <a:gd name="T97" fmla="*/ 89 h 185"/>
                    <a:gd name="T98" fmla="*/ 71 w 305"/>
                    <a:gd name="T99" fmla="*/ 72 h 185"/>
                    <a:gd name="T100" fmla="*/ 61 w 305"/>
                    <a:gd name="T101" fmla="*/ 72 h 185"/>
                    <a:gd name="T102" fmla="*/ 52 w 305"/>
                    <a:gd name="T103" fmla="*/ 81 h 185"/>
                    <a:gd name="T104" fmla="*/ 42 w 305"/>
                    <a:gd name="T105" fmla="*/ 89 h 185"/>
                    <a:gd name="T106" fmla="*/ 33 w 305"/>
                    <a:gd name="T107" fmla="*/ 105 h 185"/>
                    <a:gd name="T108" fmla="*/ 24 w 305"/>
                    <a:gd name="T109" fmla="*/ 113 h 185"/>
                    <a:gd name="T110" fmla="*/ 14 w 305"/>
                    <a:gd name="T111" fmla="*/ 105 h 185"/>
                    <a:gd name="T112" fmla="*/ 5 w 305"/>
                    <a:gd name="T113" fmla="*/ 89 h 185"/>
                    <a:gd name="T114" fmla="*/ 0 w 305"/>
                    <a:gd name="T115" fmla="*/ 80 h 185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305"/>
                    <a:gd name="T175" fmla="*/ 0 h 185"/>
                    <a:gd name="T176" fmla="*/ 305 w 305"/>
                    <a:gd name="T177" fmla="*/ 185 h 185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305" h="185">
                      <a:moveTo>
                        <a:pt x="0" y="102"/>
                      </a:moveTo>
                      <a:lnTo>
                        <a:pt x="8" y="91"/>
                      </a:lnTo>
                      <a:lnTo>
                        <a:pt x="8" y="70"/>
                      </a:lnTo>
                      <a:lnTo>
                        <a:pt x="17" y="50"/>
                      </a:lnTo>
                      <a:lnTo>
                        <a:pt x="17" y="29"/>
                      </a:lnTo>
                      <a:lnTo>
                        <a:pt x="24" y="19"/>
                      </a:lnTo>
                      <a:lnTo>
                        <a:pt x="42" y="29"/>
                      </a:lnTo>
                      <a:lnTo>
                        <a:pt x="57" y="19"/>
                      </a:lnTo>
                      <a:lnTo>
                        <a:pt x="74" y="19"/>
                      </a:lnTo>
                      <a:lnTo>
                        <a:pt x="91" y="9"/>
                      </a:lnTo>
                      <a:lnTo>
                        <a:pt x="107" y="0"/>
                      </a:lnTo>
                      <a:lnTo>
                        <a:pt x="114" y="19"/>
                      </a:lnTo>
                      <a:lnTo>
                        <a:pt x="99" y="29"/>
                      </a:lnTo>
                      <a:lnTo>
                        <a:pt x="99" y="50"/>
                      </a:lnTo>
                      <a:lnTo>
                        <a:pt x="114" y="59"/>
                      </a:lnTo>
                      <a:lnTo>
                        <a:pt x="132" y="50"/>
                      </a:lnTo>
                      <a:lnTo>
                        <a:pt x="148" y="59"/>
                      </a:lnTo>
                      <a:lnTo>
                        <a:pt x="164" y="70"/>
                      </a:lnTo>
                      <a:lnTo>
                        <a:pt x="173" y="59"/>
                      </a:lnTo>
                      <a:lnTo>
                        <a:pt x="173" y="40"/>
                      </a:lnTo>
                      <a:lnTo>
                        <a:pt x="189" y="29"/>
                      </a:lnTo>
                      <a:lnTo>
                        <a:pt x="205" y="40"/>
                      </a:lnTo>
                      <a:lnTo>
                        <a:pt x="221" y="40"/>
                      </a:lnTo>
                      <a:lnTo>
                        <a:pt x="237" y="29"/>
                      </a:lnTo>
                      <a:lnTo>
                        <a:pt x="255" y="50"/>
                      </a:lnTo>
                      <a:lnTo>
                        <a:pt x="271" y="50"/>
                      </a:lnTo>
                      <a:lnTo>
                        <a:pt x="289" y="40"/>
                      </a:lnTo>
                      <a:lnTo>
                        <a:pt x="289" y="50"/>
                      </a:lnTo>
                      <a:lnTo>
                        <a:pt x="289" y="40"/>
                      </a:lnTo>
                      <a:lnTo>
                        <a:pt x="296" y="61"/>
                      </a:lnTo>
                      <a:lnTo>
                        <a:pt x="304" y="81"/>
                      </a:lnTo>
                      <a:lnTo>
                        <a:pt x="304" y="103"/>
                      </a:lnTo>
                      <a:lnTo>
                        <a:pt x="304" y="111"/>
                      </a:lnTo>
                      <a:lnTo>
                        <a:pt x="304" y="113"/>
                      </a:lnTo>
                      <a:lnTo>
                        <a:pt x="289" y="113"/>
                      </a:lnTo>
                      <a:lnTo>
                        <a:pt x="271" y="113"/>
                      </a:lnTo>
                      <a:lnTo>
                        <a:pt x="255" y="122"/>
                      </a:lnTo>
                      <a:lnTo>
                        <a:pt x="246" y="144"/>
                      </a:lnTo>
                      <a:lnTo>
                        <a:pt x="230" y="152"/>
                      </a:lnTo>
                      <a:lnTo>
                        <a:pt x="214" y="152"/>
                      </a:lnTo>
                      <a:lnTo>
                        <a:pt x="196" y="152"/>
                      </a:lnTo>
                      <a:lnTo>
                        <a:pt x="182" y="152"/>
                      </a:lnTo>
                      <a:lnTo>
                        <a:pt x="164" y="163"/>
                      </a:lnTo>
                      <a:lnTo>
                        <a:pt x="148" y="184"/>
                      </a:lnTo>
                      <a:lnTo>
                        <a:pt x="132" y="184"/>
                      </a:lnTo>
                      <a:lnTo>
                        <a:pt x="114" y="163"/>
                      </a:lnTo>
                      <a:lnTo>
                        <a:pt x="107" y="144"/>
                      </a:lnTo>
                      <a:lnTo>
                        <a:pt x="124" y="133"/>
                      </a:lnTo>
                      <a:lnTo>
                        <a:pt x="132" y="113"/>
                      </a:lnTo>
                      <a:lnTo>
                        <a:pt x="124" y="91"/>
                      </a:lnTo>
                      <a:lnTo>
                        <a:pt x="107" y="91"/>
                      </a:lnTo>
                      <a:lnTo>
                        <a:pt x="91" y="103"/>
                      </a:lnTo>
                      <a:lnTo>
                        <a:pt x="74" y="113"/>
                      </a:lnTo>
                      <a:lnTo>
                        <a:pt x="57" y="133"/>
                      </a:lnTo>
                      <a:lnTo>
                        <a:pt x="42" y="144"/>
                      </a:lnTo>
                      <a:lnTo>
                        <a:pt x="24" y="133"/>
                      </a:lnTo>
                      <a:lnTo>
                        <a:pt x="8" y="113"/>
                      </a:lnTo>
                      <a:lnTo>
                        <a:pt x="0" y="102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" name="Freeform 31"/>
                <p:cNvSpPr>
                  <a:spLocks/>
                </p:cNvSpPr>
                <p:nvPr/>
              </p:nvSpPr>
              <p:spPr bwMode="auto">
                <a:xfrm>
                  <a:off x="4265" y="688"/>
                  <a:ext cx="298" cy="370"/>
                </a:xfrm>
                <a:custGeom>
                  <a:avLst/>
                  <a:gdLst>
                    <a:gd name="T0" fmla="*/ 5 w 393"/>
                    <a:gd name="T1" fmla="*/ 117 h 415"/>
                    <a:gd name="T2" fmla="*/ 23 w 393"/>
                    <a:gd name="T3" fmla="*/ 127 h 415"/>
                    <a:gd name="T4" fmla="*/ 42 w 393"/>
                    <a:gd name="T5" fmla="*/ 127 h 415"/>
                    <a:gd name="T6" fmla="*/ 61 w 393"/>
                    <a:gd name="T7" fmla="*/ 117 h 415"/>
                    <a:gd name="T8" fmla="*/ 80 w 393"/>
                    <a:gd name="T9" fmla="*/ 127 h 415"/>
                    <a:gd name="T10" fmla="*/ 99 w 393"/>
                    <a:gd name="T11" fmla="*/ 117 h 415"/>
                    <a:gd name="T12" fmla="*/ 113 w 393"/>
                    <a:gd name="T13" fmla="*/ 102 h 415"/>
                    <a:gd name="T14" fmla="*/ 123 w 393"/>
                    <a:gd name="T15" fmla="*/ 70 h 415"/>
                    <a:gd name="T16" fmla="*/ 127 w 393"/>
                    <a:gd name="T17" fmla="*/ 37 h 415"/>
                    <a:gd name="T18" fmla="*/ 146 w 393"/>
                    <a:gd name="T19" fmla="*/ 21 h 415"/>
                    <a:gd name="T20" fmla="*/ 153 w 393"/>
                    <a:gd name="T21" fmla="*/ 0 h 415"/>
                    <a:gd name="T22" fmla="*/ 170 w 393"/>
                    <a:gd name="T23" fmla="*/ 21 h 415"/>
                    <a:gd name="T24" fmla="*/ 178 w 393"/>
                    <a:gd name="T25" fmla="*/ 53 h 415"/>
                    <a:gd name="T26" fmla="*/ 178 w 393"/>
                    <a:gd name="T27" fmla="*/ 86 h 415"/>
                    <a:gd name="T28" fmla="*/ 187 w 393"/>
                    <a:gd name="T29" fmla="*/ 117 h 415"/>
                    <a:gd name="T30" fmla="*/ 202 w 393"/>
                    <a:gd name="T31" fmla="*/ 151 h 415"/>
                    <a:gd name="T32" fmla="*/ 220 w 393"/>
                    <a:gd name="T33" fmla="*/ 159 h 415"/>
                    <a:gd name="T34" fmla="*/ 220 w 393"/>
                    <a:gd name="T35" fmla="*/ 191 h 415"/>
                    <a:gd name="T36" fmla="*/ 211 w 393"/>
                    <a:gd name="T37" fmla="*/ 216 h 415"/>
                    <a:gd name="T38" fmla="*/ 192 w 393"/>
                    <a:gd name="T39" fmla="*/ 239 h 415"/>
                    <a:gd name="T40" fmla="*/ 174 w 393"/>
                    <a:gd name="T41" fmla="*/ 263 h 415"/>
                    <a:gd name="T42" fmla="*/ 158 w 393"/>
                    <a:gd name="T43" fmla="*/ 288 h 415"/>
                    <a:gd name="T44" fmla="*/ 150 w 393"/>
                    <a:gd name="T45" fmla="*/ 312 h 415"/>
                    <a:gd name="T46" fmla="*/ 131 w 393"/>
                    <a:gd name="T47" fmla="*/ 329 h 415"/>
                    <a:gd name="T48" fmla="*/ 113 w 393"/>
                    <a:gd name="T49" fmla="*/ 312 h 415"/>
                    <a:gd name="T50" fmla="*/ 103 w 393"/>
                    <a:gd name="T51" fmla="*/ 279 h 415"/>
                    <a:gd name="T52" fmla="*/ 84 w 393"/>
                    <a:gd name="T53" fmla="*/ 256 h 415"/>
                    <a:gd name="T54" fmla="*/ 84 w 393"/>
                    <a:gd name="T55" fmla="*/ 224 h 415"/>
                    <a:gd name="T56" fmla="*/ 65 w 393"/>
                    <a:gd name="T57" fmla="*/ 199 h 415"/>
                    <a:gd name="T58" fmla="*/ 52 w 393"/>
                    <a:gd name="T59" fmla="*/ 183 h 415"/>
                    <a:gd name="T60" fmla="*/ 37 w 393"/>
                    <a:gd name="T61" fmla="*/ 166 h 415"/>
                    <a:gd name="T62" fmla="*/ 18 w 393"/>
                    <a:gd name="T63" fmla="*/ 151 h 415"/>
                    <a:gd name="T64" fmla="*/ 10 w 393"/>
                    <a:gd name="T65" fmla="*/ 135 h 415"/>
                    <a:gd name="T66" fmla="*/ 0 w 393"/>
                    <a:gd name="T67" fmla="*/ 117 h 41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93"/>
                    <a:gd name="T103" fmla="*/ 0 h 415"/>
                    <a:gd name="T104" fmla="*/ 393 w 393"/>
                    <a:gd name="T105" fmla="*/ 415 h 41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93" h="415">
                      <a:moveTo>
                        <a:pt x="0" y="147"/>
                      </a:moveTo>
                      <a:lnTo>
                        <a:pt x="8" y="147"/>
                      </a:lnTo>
                      <a:lnTo>
                        <a:pt x="24" y="147"/>
                      </a:lnTo>
                      <a:lnTo>
                        <a:pt x="40" y="159"/>
                      </a:lnTo>
                      <a:lnTo>
                        <a:pt x="58" y="159"/>
                      </a:lnTo>
                      <a:lnTo>
                        <a:pt x="74" y="159"/>
                      </a:lnTo>
                      <a:lnTo>
                        <a:pt x="90" y="147"/>
                      </a:lnTo>
                      <a:lnTo>
                        <a:pt x="106" y="147"/>
                      </a:lnTo>
                      <a:lnTo>
                        <a:pt x="122" y="147"/>
                      </a:lnTo>
                      <a:lnTo>
                        <a:pt x="138" y="159"/>
                      </a:lnTo>
                      <a:lnTo>
                        <a:pt x="155" y="159"/>
                      </a:lnTo>
                      <a:lnTo>
                        <a:pt x="171" y="147"/>
                      </a:lnTo>
                      <a:lnTo>
                        <a:pt x="188" y="147"/>
                      </a:lnTo>
                      <a:lnTo>
                        <a:pt x="196" y="128"/>
                      </a:lnTo>
                      <a:lnTo>
                        <a:pt x="204" y="108"/>
                      </a:lnTo>
                      <a:lnTo>
                        <a:pt x="213" y="87"/>
                      </a:lnTo>
                      <a:lnTo>
                        <a:pt x="220" y="67"/>
                      </a:lnTo>
                      <a:lnTo>
                        <a:pt x="220" y="47"/>
                      </a:lnTo>
                      <a:lnTo>
                        <a:pt x="236" y="27"/>
                      </a:lnTo>
                      <a:lnTo>
                        <a:pt x="253" y="27"/>
                      </a:lnTo>
                      <a:lnTo>
                        <a:pt x="253" y="5"/>
                      </a:lnTo>
                      <a:lnTo>
                        <a:pt x="266" y="0"/>
                      </a:lnTo>
                      <a:lnTo>
                        <a:pt x="286" y="5"/>
                      </a:lnTo>
                      <a:lnTo>
                        <a:pt x="295" y="27"/>
                      </a:lnTo>
                      <a:lnTo>
                        <a:pt x="302" y="47"/>
                      </a:lnTo>
                      <a:lnTo>
                        <a:pt x="310" y="67"/>
                      </a:lnTo>
                      <a:lnTo>
                        <a:pt x="310" y="87"/>
                      </a:lnTo>
                      <a:lnTo>
                        <a:pt x="310" y="108"/>
                      </a:lnTo>
                      <a:lnTo>
                        <a:pt x="318" y="128"/>
                      </a:lnTo>
                      <a:lnTo>
                        <a:pt x="326" y="147"/>
                      </a:lnTo>
                      <a:lnTo>
                        <a:pt x="333" y="169"/>
                      </a:lnTo>
                      <a:lnTo>
                        <a:pt x="351" y="189"/>
                      </a:lnTo>
                      <a:lnTo>
                        <a:pt x="367" y="189"/>
                      </a:lnTo>
                      <a:lnTo>
                        <a:pt x="383" y="200"/>
                      </a:lnTo>
                      <a:lnTo>
                        <a:pt x="392" y="220"/>
                      </a:lnTo>
                      <a:lnTo>
                        <a:pt x="383" y="240"/>
                      </a:lnTo>
                      <a:lnTo>
                        <a:pt x="383" y="261"/>
                      </a:lnTo>
                      <a:lnTo>
                        <a:pt x="367" y="271"/>
                      </a:lnTo>
                      <a:lnTo>
                        <a:pt x="351" y="281"/>
                      </a:lnTo>
                      <a:lnTo>
                        <a:pt x="333" y="301"/>
                      </a:lnTo>
                      <a:lnTo>
                        <a:pt x="318" y="322"/>
                      </a:lnTo>
                      <a:lnTo>
                        <a:pt x="302" y="331"/>
                      </a:lnTo>
                      <a:lnTo>
                        <a:pt x="295" y="351"/>
                      </a:lnTo>
                      <a:lnTo>
                        <a:pt x="276" y="362"/>
                      </a:lnTo>
                      <a:lnTo>
                        <a:pt x="261" y="373"/>
                      </a:lnTo>
                      <a:lnTo>
                        <a:pt x="261" y="393"/>
                      </a:lnTo>
                      <a:lnTo>
                        <a:pt x="245" y="403"/>
                      </a:lnTo>
                      <a:lnTo>
                        <a:pt x="228" y="414"/>
                      </a:lnTo>
                      <a:lnTo>
                        <a:pt x="213" y="414"/>
                      </a:lnTo>
                      <a:lnTo>
                        <a:pt x="196" y="393"/>
                      </a:lnTo>
                      <a:lnTo>
                        <a:pt x="188" y="373"/>
                      </a:lnTo>
                      <a:lnTo>
                        <a:pt x="179" y="351"/>
                      </a:lnTo>
                      <a:lnTo>
                        <a:pt x="163" y="342"/>
                      </a:lnTo>
                      <a:lnTo>
                        <a:pt x="146" y="322"/>
                      </a:lnTo>
                      <a:lnTo>
                        <a:pt x="146" y="301"/>
                      </a:lnTo>
                      <a:lnTo>
                        <a:pt x="146" y="281"/>
                      </a:lnTo>
                      <a:lnTo>
                        <a:pt x="131" y="271"/>
                      </a:lnTo>
                      <a:lnTo>
                        <a:pt x="114" y="250"/>
                      </a:lnTo>
                      <a:lnTo>
                        <a:pt x="106" y="230"/>
                      </a:lnTo>
                      <a:lnTo>
                        <a:pt x="90" y="230"/>
                      </a:lnTo>
                      <a:lnTo>
                        <a:pt x="81" y="209"/>
                      </a:lnTo>
                      <a:lnTo>
                        <a:pt x="65" y="209"/>
                      </a:lnTo>
                      <a:lnTo>
                        <a:pt x="49" y="200"/>
                      </a:lnTo>
                      <a:lnTo>
                        <a:pt x="32" y="189"/>
                      </a:lnTo>
                      <a:lnTo>
                        <a:pt x="17" y="189"/>
                      </a:lnTo>
                      <a:lnTo>
                        <a:pt x="17" y="169"/>
                      </a:lnTo>
                      <a:lnTo>
                        <a:pt x="5" y="148"/>
                      </a:lnTo>
                      <a:lnTo>
                        <a:pt x="0" y="147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" name="Oval 32"/>
                <p:cNvSpPr>
                  <a:spLocks noChangeArrowheads="1"/>
                </p:cNvSpPr>
                <p:nvPr/>
              </p:nvSpPr>
              <p:spPr bwMode="auto">
                <a:xfrm>
                  <a:off x="4645" y="2573"/>
                  <a:ext cx="46" cy="51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FF66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6" name="Line 33"/>
                <p:cNvSpPr>
                  <a:spLocks noChangeShapeType="1"/>
                </p:cNvSpPr>
                <p:nvPr/>
              </p:nvSpPr>
              <p:spPr bwMode="auto">
                <a:xfrm>
                  <a:off x="5292" y="1704"/>
                  <a:ext cx="47" cy="5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" name="Freeform 34"/>
                <p:cNvSpPr>
                  <a:spLocks/>
                </p:cNvSpPr>
                <p:nvPr/>
              </p:nvSpPr>
              <p:spPr bwMode="auto">
                <a:xfrm>
                  <a:off x="4641" y="2610"/>
                  <a:ext cx="46" cy="45"/>
                </a:xfrm>
                <a:custGeom>
                  <a:avLst/>
                  <a:gdLst>
                    <a:gd name="T0" fmla="*/ 0 w 61"/>
                    <a:gd name="T1" fmla="*/ 40 h 50"/>
                    <a:gd name="T2" fmla="*/ 17 w 61"/>
                    <a:gd name="T3" fmla="*/ 0 h 50"/>
                    <a:gd name="T4" fmla="*/ 34 w 61"/>
                    <a:gd name="T5" fmla="*/ 40 h 50"/>
                    <a:gd name="T6" fmla="*/ 0 w 61"/>
                    <a:gd name="T7" fmla="*/ 40 h 5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1"/>
                    <a:gd name="T13" fmla="*/ 0 h 50"/>
                    <a:gd name="T14" fmla="*/ 61 w 61"/>
                    <a:gd name="T15" fmla="*/ 50 h 5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1" h="50">
                      <a:moveTo>
                        <a:pt x="0" y="49"/>
                      </a:moveTo>
                      <a:lnTo>
                        <a:pt x="29" y="0"/>
                      </a:lnTo>
                      <a:lnTo>
                        <a:pt x="60" y="49"/>
                      </a:lnTo>
                      <a:lnTo>
                        <a:pt x="0" y="49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" name="Freeform 35"/>
                <p:cNvSpPr>
                  <a:spLocks/>
                </p:cNvSpPr>
                <p:nvPr/>
              </p:nvSpPr>
              <p:spPr bwMode="auto">
                <a:xfrm>
                  <a:off x="4842" y="2437"/>
                  <a:ext cx="222" cy="145"/>
                </a:xfrm>
                <a:custGeom>
                  <a:avLst/>
                  <a:gdLst>
                    <a:gd name="T0" fmla="*/ 166 w 296"/>
                    <a:gd name="T1" fmla="*/ 23 h 164"/>
                    <a:gd name="T2" fmla="*/ 161 w 296"/>
                    <a:gd name="T3" fmla="*/ 23 h 164"/>
                    <a:gd name="T4" fmla="*/ 157 w 296"/>
                    <a:gd name="T5" fmla="*/ 23 h 164"/>
                    <a:gd name="T6" fmla="*/ 148 w 296"/>
                    <a:gd name="T7" fmla="*/ 23 h 164"/>
                    <a:gd name="T8" fmla="*/ 133 w 296"/>
                    <a:gd name="T9" fmla="*/ 16 h 164"/>
                    <a:gd name="T10" fmla="*/ 128 w 296"/>
                    <a:gd name="T11" fmla="*/ 0 h 164"/>
                    <a:gd name="T12" fmla="*/ 128 w 296"/>
                    <a:gd name="T13" fmla="*/ 1 h 164"/>
                    <a:gd name="T14" fmla="*/ 124 w 296"/>
                    <a:gd name="T15" fmla="*/ 8 h 164"/>
                    <a:gd name="T16" fmla="*/ 119 w 296"/>
                    <a:gd name="T17" fmla="*/ 23 h 164"/>
                    <a:gd name="T18" fmla="*/ 115 w 296"/>
                    <a:gd name="T19" fmla="*/ 41 h 164"/>
                    <a:gd name="T20" fmla="*/ 105 w 296"/>
                    <a:gd name="T21" fmla="*/ 56 h 164"/>
                    <a:gd name="T22" fmla="*/ 92 w 296"/>
                    <a:gd name="T23" fmla="*/ 65 h 164"/>
                    <a:gd name="T24" fmla="*/ 82 w 296"/>
                    <a:gd name="T25" fmla="*/ 65 h 164"/>
                    <a:gd name="T26" fmla="*/ 74 w 296"/>
                    <a:gd name="T27" fmla="*/ 71 h 164"/>
                    <a:gd name="T28" fmla="*/ 64 w 296"/>
                    <a:gd name="T29" fmla="*/ 71 h 164"/>
                    <a:gd name="T30" fmla="*/ 55 w 296"/>
                    <a:gd name="T31" fmla="*/ 71 h 164"/>
                    <a:gd name="T32" fmla="*/ 46 w 296"/>
                    <a:gd name="T33" fmla="*/ 71 h 164"/>
                    <a:gd name="T34" fmla="*/ 37 w 296"/>
                    <a:gd name="T35" fmla="*/ 65 h 164"/>
                    <a:gd name="T36" fmla="*/ 28 w 296"/>
                    <a:gd name="T37" fmla="*/ 71 h 164"/>
                    <a:gd name="T38" fmla="*/ 18 w 296"/>
                    <a:gd name="T39" fmla="*/ 71 h 164"/>
                    <a:gd name="T40" fmla="*/ 10 w 296"/>
                    <a:gd name="T41" fmla="*/ 87 h 164"/>
                    <a:gd name="T42" fmla="*/ 10 w 296"/>
                    <a:gd name="T43" fmla="*/ 103 h 164"/>
                    <a:gd name="T44" fmla="*/ 0 w 296"/>
                    <a:gd name="T45" fmla="*/ 111 h 164"/>
                    <a:gd name="T46" fmla="*/ 0 w 296"/>
                    <a:gd name="T47" fmla="*/ 127 h 164"/>
                    <a:gd name="T48" fmla="*/ 10 w 296"/>
                    <a:gd name="T49" fmla="*/ 118 h 164"/>
                    <a:gd name="T50" fmla="*/ 18 w 296"/>
                    <a:gd name="T51" fmla="*/ 111 h 164"/>
                    <a:gd name="T52" fmla="*/ 28 w 296"/>
                    <a:gd name="T53" fmla="*/ 111 h 164"/>
                    <a:gd name="T54" fmla="*/ 37 w 296"/>
                    <a:gd name="T55" fmla="*/ 118 h 164"/>
                    <a:gd name="T56" fmla="*/ 46 w 296"/>
                    <a:gd name="T57" fmla="*/ 127 h 164"/>
                    <a:gd name="T58" fmla="*/ 55 w 296"/>
                    <a:gd name="T59" fmla="*/ 127 h 164"/>
                    <a:gd name="T60" fmla="*/ 64 w 296"/>
                    <a:gd name="T61" fmla="*/ 118 h 164"/>
                    <a:gd name="T62" fmla="*/ 74 w 296"/>
                    <a:gd name="T63" fmla="*/ 111 h 164"/>
                    <a:gd name="T64" fmla="*/ 82 w 296"/>
                    <a:gd name="T65" fmla="*/ 118 h 164"/>
                    <a:gd name="T66" fmla="*/ 92 w 296"/>
                    <a:gd name="T67" fmla="*/ 127 h 164"/>
                    <a:gd name="T68" fmla="*/ 101 w 296"/>
                    <a:gd name="T69" fmla="*/ 127 h 164"/>
                    <a:gd name="T70" fmla="*/ 110 w 296"/>
                    <a:gd name="T71" fmla="*/ 118 h 164"/>
                    <a:gd name="T72" fmla="*/ 115 w 296"/>
                    <a:gd name="T73" fmla="*/ 103 h 164"/>
                    <a:gd name="T74" fmla="*/ 124 w 296"/>
                    <a:gd name="T75" fmla="*/ 87 h 164"/>
                    <a:gd name="T76" fmla="*/ 133 w 296"/>
                    <a:gd name="T77" fmla="*/ 80 h 164"/>
                    <a:gd name="T78" fmla="*/ 138 w 296"/>
                    <a:gd name="T79" fmla="*/ 80 h 164"/>
                    <a:gd name="T80" fmla="*/ 148 w 296"/>
                    <a:gd name="T81" fmla="*/ 80 h 164"/>
                    <a:gd name="T82" fmla="*/ 157 w 296"/>
                    <a:gd name="T83" fmla="*/ 71 h 164"/>
                    <a:gd name="T84" fmla="*/ 161 w 296"/>
                    <a:gd name="T85" fmla="*/ 56 h 164"/>
                    <a:gd name="T86" fmla="*/ 161 w 296"/>
                    <a:gd name="T87" fmla="*/ 41 h 164"/>
                    <a:gd name="T88" fmla="*/ 166 w 296"/>
                    <a:gd name="T89" fmla="*/ 23 h 164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96"/>
                    <a:gd name="T136" fmla="*/ 0 h 164"/>
                    <a:gd name="T137" fmla="*/ 296 w 296"/>
                    <a:gd name="T138" fmla="*/ 164 h 164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96" h="164">
                      <a:moveTo>
                        <a:pt x="295" y="29"/>
                      </a:moveTo>
                      <a:lnTo>
                        <a:pt x="287" y="29"/>
                      </a:lnTo>
                      <a:lnTo>
                        <a:pt x="278" y="29"/>
                      </a:lnTo>
                      <a:lnTo>
                        <a:pt x="262" y="29"/>
                      </a:lnTo>
                      <a:lnTo>
                        <a:pt x="237" y="20"/>
                      </a:lnTo>
                      <a:lnTo>
                        <a:pt x="228" y="0"/>
                      </a:lnTo>
                      <a:lnTo>
                        <a:pt x="228" y="1"/>
                      </a:lnTo>
                      <a:lnTo>
                        <a:pt x="221" y="10"/>
                      </a:lnTo>
                      <a:lnTo>
                        <a:pt x="212" y="29"/>
                      </a:lnTo>
                      <a:lnTo>
                        <a:pt x="205" y="52"/>
                      </a:lnTo>
                      <a:lnTo>
                        <a:pt x="187" y="71"/>
                      </a:lnTo>
                      <a:lnTo>
                        <a:pt x="164" y="82"/>
                      </a:lnTo>
                      <a:lnTo>
                        <a:pt x="146" y="82"/>
                      </a:lnTo>
                      <a:lnTo>
                        <a:pt x="132" y="91"/>
                      </a:lnTo>
                      <a:lnTo>
                        <a:pt x="114" y="91"/>
                      </a:lnTo>
                      <a:lnTo>
                        <a:pt x="98" y="91"/>
                      </a:lnTo>
                      <a:lnTo>
                        <a:pt x="82" y="91"/>
                      </a:lnTo>
                      <a:lnTo>
                        <a:pt x="66" y="82"/>
                      </a:lnTo>
                      <a:lnTo>
                        <a:pt x="49" y="91"/>
                      </a:lnTo>
                      <a:lnTo>
                        <a:pt x="32" y="91"/>
                      </a:lnTo>
                      <a:lnTo>
                        <a:pt x="17" y="111"/>
                      </a:lnTo>
                      <a:lnTo>
                        <a:pt x="17" y="132"/>
                      </a:lnTo>
                      <a:lnTo>
                        <a:pt x="0" y="141"/>
                      </a:lnTo>
                      <a:lnTo>
                        <a:pt x="0" y="163"/>
                      </a:lnTo>
                      <a:lnTo>
                        <a:pt x="17" y="152"/>
                      </a:lnTo>
                      <a:lnTo>
                        <a:pt x="32" y="141"/>
                      </a:lnTo>
                      <a:lnTo>
                        <a:pt x="49" y="141"/>
                      </a:lnTo>
                      <a:lnTo>
                        <a:pt x="66" y="152"/>
                      </a:lnTo>
                      <a:lnTo>
                        <a:pt x="82" y="163"/>
                      </a:lnTo>
                      <a:lnTo>
                        <a:pt x="98" y="163"/>
                      </a:lnTo>
                      <a:lnTo>
                        <a:pt x="114" y="152"/>
                      </a:lnTo>
                      <a:lnTo>
                        <a:pt x="132" y="141"/>
                      </a:lnTo>
                      <a:lnTo>
                        <a:pt x="146" y="152"/>
                      </a:lnTo>
                      <a:lnTo>
                        <a:pt x="164" y="163"/>
                      </a:lnTo>
                      <a:lnTo>
                        <a:pt x="180" y="163"/>
                      </a:lnTo>
                      <a:lnTo>
                        <a:pt x="196" y="152"/>
                      </a:lnTo>
                      <a:lnTo>
                        <a:pt x="205" y="132"/>
                      </a:lnTo>
                      <a:lnTo>
                        <a:pt x="221" y="111"/>
                      </a:lnTo>
                      <a:lnTo>
                        <a:pt x="237" y="102"/>
                      </a:lnTo>
                      <a:lnTo>
                        <a:pt x="246" y="102"/>
                      </a:lnTo>
                      <a:lnTo>
                        <a:pt x="262" y="102"/>
                      </a:lnTo>
                      <a:lnTo>
                        <a:pt x="278" y="91"/>
                      </a:lnTo>
                      <a:lnTo>
                        <a:pt x="287" y="71"/>
                      </a:lnTo>
                      <a:lnTo>
                        <a:pt x="287" y="52"/>
                      </a:lnTo>
                      <a:lnTo>
                        <a:pt x="295" y="29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9" name="Freeform 36"/>
                <p:cNvSpPr>
                  <a:spLocks/>
                </p:cNvSpPr>
                <p:nvPr/>
              </p:nvSpPr>
              <p:spPr bwMode="auto">
                <a:xfrm>
                  <a:off x="4484" y="1975"/>
                  <a:ext cx="657" cy="586"/>
                </a:xfrm>
                <a:custGeom>
                  <a:avLst/>
                  <a:gdLst>
                    <a:gd name="T0" fmla="*/ 463 w 869"/>
                    <a:gd name="T1" fmla="*/ 232 h 659"/>
                    <a:gd name="T2" fmla="*/ 450 w 869"/>
                    <a:gd name="T3" fmla="*/ 273 h 659"/>
                    <a:gd name="T4" fmla="*/ 450 w 869"/>
                    <a:gd name="T5" fmla="*/ 320 h 659"/>
                    <a:gd name="T6" fmla="*/ 430 w 869"/>
                    <a:gd name="T7" fmla="*/ 361 h 659"/>
                    <a:gd name="T8" fmla="*/ 402 w 869"/>
                    <a:gd name="T9" fmla="*/ 386 h 659"/>
                    <a:gd name="T10" fmla="*/ 398 w 869"/>
                    <a:gd name="T11" fmla="*/ 417 h 659"/>
                    <a:gd name="T12" fmla="*/ 379 w 869"/>
                    <a:gd name="T13" fmla="*/ 464 h 659"/>
                    <a:gd name="T14" fmla="*/ 346 w 869"/>
                    <a:gd name="T15" fmla="*/ 481 h 659"/>
                    <a:gd name="T16" fmla="*/ 319 w 869"/>
                    <a:gd name="T17" fmla="*/ 481 h 659"/>
                    <a:gd name="T18" fmla="*/ 290 w 869"/>
                    <a:gd name="T19" fmla="*/ 481 h 659"/>
                    <a:gd name="T20" fmla="*/ 267 w 869"/>
                    <a:gd name="T21" fmla="*/ 496 h 659"/>
                    <a:gd name="T22" fmla="*/ 238 w 869"/>
                    <a:gd name="T23" fmla="*/ 520 h 659"/>
                    <a:gd name="T24" fmla="*/ 210 w 869"/>
                    <a:gd name="T25" fmla="*/ 520 h 659"/>
                    <a:gd name="T26" fmla="*/ 187 w 869"/>
                    <a:gd name="T27" fmla="*/ 489 h 659"/>
                    <a:gd name="T28" fmla="*/ 187 w 869"/>
                    <a:gd name="T29" fmla="*/ 439 h 659"/>
                    <a:gd name="T30" fmla="*/ 172 w 869"/>
                    <a:gd name="T31" fmla="*/ 400 h 659"/>
                    <a:gd name="T32" fmla="*/ 160 w 869"/>
                    <a:gd name="T33" fmla="*/ 361 h 659"/>
                    <a:gd name="T34" fmla="*/ 135 w 869"/>
                    <a:gd name="T35" fmla="*/ 353 h 659"/>
                    <a:gd name="T36" fmla="*/ 107 w 869"/>
                    <a:gd name="T37" fmla="*/ 368 h 659"/>
                    <a:gd name="T38" fmla="*/ 79 w 869"/>
                    <a:gd name="T39" fmla="*/ 361 h 659"/>
                    <a:gd name="T40" fmla="*/ 65 w 869"/>
                    <a:gd name="T41" fmla="*/ 328 h 659"/>
                    <a:gd name="T42" fmla="*/ 36 w 869"/>
                    <a:gd name="T43" fmla="*/ 328 h 659"/>
                    <a:gd name="T44" fmla="*/ 9 w 869"/>
                    <a:gd name="T45" fmla="*/ 353 h 659"/>
                    <a:gd name="T46" fmla="*/ 4 w 869"/>
                    <a:gd name="T47" fmla="*/ 319 h 659"/>
                    <a:gd name="T48" fmla="*/ 9 w 869"/>
                    <a:gd name="T49" fmla="*/ 312 h 659"/>
                    <a:gd name="T50" fmla="*/ 26 w 869"/>
                    <a:gd name="T51" fmla="*/ 271 h 659"/>
                    <a:gd name="T52" fmla="*/ 55 w 869"/>
                    <a:gd name="T53" fmla="*/ 246 h 659"/>
                    <a:gd name="T54" fmla="*/ 83 w 869"/>
                    <a:gd name="T55" fmla="*/ 255 h 659"/>
                    <a:gd name="T56" fmla="*/ 112 w 869"/>
                    <a:gd name="T57" fmla="*/ 239 h 659"/>
                    <a:gd name="T58" fmla="*/ 153 w 869"/>
                    <a:gd name="T59" fmla="*/ 239 h 659"/>
                    <a:gd name="T60" fmla="*/ 172 w 869"/>
                    <a:gd name="T61" fmla="*/ 199 h 659"/>
                    <a:gd name="T62" fmla="*/ 177 w 869"/>
                    <a:gd name="T63" fmla="*/ 160 h 659"/>
                    <a:gd name="T64" fmla="*/ 168 w 869"/>
                    <a:gd name="T65" fmla="*/ 110 h 659"/>
                    <a:gd name="T66" fmla="*/ 196 w 869"/>
                    <a:gd name="T67" fmla="*/ 78 h 659"/>
                    <a:gd name="T68" fmla="*/ 205 w 869"/>
                    <a:gd name="T69" fmla="*/ 47 h 659"/>
                    <a:gd name="T70" fmla="*/ 225 w 869"/>
                    <a:gd name="T71" fmla="*/ 39 h 659"/>
                    <a:gd name="T72" fmla="*/ 230 w 869"/>
                    <a:gd name="T73" fmla="*/ 65 h 659"/>
                    <a:gd name="T74" fmla="*/ 257 w 869"/>
                    <a:gd name="T75" fmla="*/ 40 h 659"/>
                    <a:gd name="T76" fmla="*/ 286 w 869"/>
                    <a:gd name="T77" fmla="*/ 8 h 659"/>
                    <a:gd name="T78" fmla="*/ 319 w 869"/>
                    <a:gd name="T79" fmla="*/ 8 h 659"/>
                    <a:gd name="T80" fmla="*/ 346 w 869"/>
                    <a:gd name="T81" fmla="*/ 32 h 659"/>
                    <a:gd name="T82" fmla="*/ 374 w 869"/>
                    <a:gd name="T83" fmla="*/ 40 h 659"/>
                    <a:gd name="T84" fmla="*/ 408 w 869"/>
                    <a:gd name="T85" fmla="*/ 65 h 659"/>
                    <a:gd name="T86" fmla="*/ 441 w 869"/>
                    <a:gd name="T87" fmla="*/ 96 h 659"/>
                    <a:gd name="T88" fmla="*/ 468 w 869"/>
                    <a:gd name="T89" fmla="*/ 111 h 659"/>
                    <a:gd name="T90" fmla="*/ 496 w 869"/>
                    <a:gd name="T91" fmla="*/ 127 h 659"/>
                    <a:gd name="T92" fmla="*/ 468 w 869"/>
                    <a:gd name="T93" fmla="*/ 160 h 659"/>
                    <a:gd name="T94" fmla="*/ 472 w 869"/>
                    <a:gd name="T95" fmla="*/ 207 h 659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869"/>
                    <a:gd name="T145" fmla="*/ 0 h 659"/>
                    <a:gd name="T146" fmla="*/ 869 w 869"/>
                    <a:gd name="T147" fmla="*/ 659 h 659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869" h="659">
                      <a:moveTo>
                        <a:pt x="844" y="293"/>
                      </a:moveTo>
                      <a:lnTo>
                        <a:pt x="826" y="293"/>
                      </a:lnTo>
                      <a:lnTo>
                        <a:pt x="810" y="293"/>
                      </a:lnTo>
                      <a:lnTo>
                        <a:pt x="794" y="304"/>
                      </a:lnTo>
                      <a:lnTo>
                        <a:pt x="787" y="324"/>
                      </a:lnTo>
                      <a:lnTo>
                        <a:pt x="787" y="345"/>
                      </a:lnTo>
                      <a:lnTo>
                        <a:pt x="787" y="365"/>
                      </a:lnTo>
                      <a:lnTo>
                        <a:pt x="787" y="386"/>
                      </a:lnTo>
                      <a:lnTo>
                        <a:pt x="787" y="405"/>
                      </a:lnTo>
                      <a:lnTo>
                        <a:pt x="778" y="426"/>
                      </a:lnTo>
                      <a:lnTo>
                        <a:pt x="762" y="435"/>
                      </a:lnTo>
                      <a:lnTo>
                        <a:pt x="753" y="457"/>
                      </a:lnTo>
                      <a:lnTo>
                        <a:pt x="737" y="477"/>
                      </a:lnTo>
                      <a:lnTo>
                        <a:pt x="721" y="466"/>
                      </a:lnTo>
                      <a:lnTo>
                        <a:pt x="704" y="488"/>
                      </a:lnTo>
                      <a:lnTo>
                        <a:pt x="704" y="506"/>
                      </a:lnTo>
                      <a:lnTo>
                        <a:pt x="704" y="517"/>
                      </a:lnTo>
                      <a:lnTo>
                        <a:pt x="697" y="527"/>
                      </a:lnTo>
                      <a:lnTo>
                        <a:pt x="688" y="546"/>
                      </a:lnTo>
                      <a:lnTo>
                        <a:pt x="680" y="569"/>
                      </a:lnTo>
                      <a:lnTo>
                        <a:pt x="663" y="587"/>
                      </a:lnTo>
                      <a:lnTo>
                        <a:pt x="640" y="598"/>
                      </a:lnTo>
                      <a:lnTo>
                        <a:pt x="622" y="598"/>
                      </a:lnTo>
                      <a:lnTo>
                        <a:pt x="606" y="608"/>
                      </a:lnTo>
                      <a:lnTo>
                        <a:pt x="590" y="608"/>
                      </a:lnTo>
                      <a:lnTo>
                        <a:pt x="574" y="608"/>
                      </a:lnTo>
                      <a:lnTo>
                        <a:pt x="558" y="608"/>
                      </a:lnTo>
                      <a:lnTo>
                        <a:pt x="540" y="598"/>
                      </a:lnTo>
                      <a:lnTo>
                        <a:pt x="525" y="608"/>
                      </a:lnTo>
                      <a:lnTo>
                        <a:pt x="508" y="608"/>
                      </a:lnTo>
                      <a:lnTo>
                        <a:pt x="492" y="628"/>
                      </a:lnTo>
                      <a:lnTo>
                        <a:pt x="483" y="628"/>
                      </a:lnTo>
                      <a:lnTo>
                        <a:pt x="467" y="628"/>
                      </a:lnTo>
                      <a:lnTo>
                        <a:pt x="449" y="639"/>
                      </a:lnTo>
                      <a:lnTo>
                        <a:pt x="433" y="648"/>
                      </a:lnTo>
                      <a:lnTo>
                        <a:pt x="417" y="658"/>
                      </a:lnTo>
                      <a:lnTo>
                        <a:pt x="400" y="658"/>
                      </a:lnTo>
                      <a:lnTo>
                        <a:pt x="384" y="648"/>
                      </a:lnTo>
                      <a:lnTo>
                        <a:pt x="368" y="658"/>
                      </a:lnTo>
                      <a:lnTo>
                        <a:pt x="351" y="648"/>
                      </a:lnTo>
                      <a:lnTo>
                        <a:pt x="343" y="628"/>
                      </a:lnTo>
                      <a:lnTo>
                        <a:pt x="327" y="618"/>
                      </a:lnTo>
                      <a:lnTo>
                        <a:pt x="336" y="598"/>
                      </a:lnTo>
                      <a:lnTo>
                        <a:pt x="327" y="577"/>
                      </a:lnTo>
                      <a:lnTo>
                        <a:pt x="327" y="556"/>
                      </a:lnTo>
                      <a:lnTo>
                        <a:pt x="309" y="546"/>
                      </a:lnTo>
                      <a:lnTo>
                        <a:pt x="302" y="527"/>
                      </a:lnTo>
                      <a:lnTo>
                        <a:pt x="302" y="506"/>
                      </a:lnTo>
                      <a:lnTo>
                        <a:pt x="302" y="486"/>
                      </a:lnTo>
                      <a:lnTo>
                        <a:pt x="286" y="475"/>
                      </a:lnTo>
                      <a:lnTo>
                        <a:pt x="279" y="457"/>
                      </a:lnTo>
                      <a:lnTo>
                        <a:pt x="268" y="435"/>
                      </a:lnTo>
                      <a:lnTo>
                        <a:pt x="254" y="435"/>
                      </a:lnTo>
                      <a:lnTo>
                        <a:pt x="236" y="446"/>
                      </a:lnTo>
                      <a:lnTo>
                        <a:pt x="220" y="446"/>
                      </a:lnTo>
                      <a:lnTo>
                        <a:pt x="204" y="446"/>
                      </a:lnTo>
                      <a:lnTo>
                        <a:pt x="187" y="466"/>
                      </a:lnTo>
                      <a:lnTo>
                        <a:pt x="171" y="457"/>
                      </a:lnTo>
                      <a:lnTo>
                        <a:pt x="154" y="446"/>
                      </a:lnTo>
                      <a:lnTo>
                        <a:pt x="139" y="457"/>
                      </a:lnTo>
                      <a:lnTo>
                        <a:pt x="130" y="435"/>
                      </a:lnTo>
                      <a:lnTo>
                        <a:pt x="130" y="415"/>
                      </a:lnTo>
                      <a:lnTo>
                        <a:pt x="114" y="415"/>
                      </a:lnTo>
                      <a:lnTo>
                        <a:pt x="96" y="426"/>
                      </a:lnTo>
                      <a:lnTo>
                        <a:pt x="80" y="426"/>
                      </a:lnTo>
                      <a:lnTo>
                        <a:pt x="64" y="415"/>
                      </a:lnTo>
                      <a:lnTo>
                        <a:pt x="46" y="415"/>
                      </a:lnTo>
                      <a:lnTo>
                        <a:pt x="32" y="435"/>
                      </a:lnTo>
                      <a:lnTo>
                        <a:pt x="16" y="446"/>
                      </a:lnTo>
                      <a:lnTo>
                        <a:pt x="0" y="457"/>
                      </a:lnTo>
                      <a:lnTo>
                        <a:pt x="14" y="426"/>
                      </a:lnTo>
                      <a:lnTo>
                        <a:pt x="7" y="404"/>
                      </a:lnTo>
                      <a:lnTo>
                        <a:pt x="14" y="396"/>
                      </a:lnTo>
                      <a:lnTo>
                        <a:pt x="14" y="395"/>
                      </a:lnTo>
                      <a:lnTo>
                        <a:pt x="16" y="395"/>
                      </a:lnTo>
                      <a:lnTo>
                        <a:pt x="32" y="384"/>
                      </a:lnTo>
                      <a:lnTo>
                        <a:pt x="32" y="364"/>
                      </a:lnTo>
                      <a:lnTo>
                        <a:pt x="46" y="343"/>
                      </a:lnTo>
                      <a:lnTo>
                        <a:pt x="64" y="333"/>
                      </a:lnTo>
                      <a:lnTo>
                        <a:pt x="80" y="323"/>
                      </a:lnTo>
                      <a:lnTo>
                        <a:pt x="96" y="312"/>
                      </a:lnTo>
                      <a:lnTo>
                        <a:pt x="114" y="312"/>
                      </a:lnTo>
                      <a:lnTo>
                        <a:pt x="130" y="312"/>
                      </a:lnTo>
                      <a:lnTo>
                        <a:pt x="146" y="323"/>
                      </a:lnTo>
                      <a:lnTo>
                        <a:pt x="163" y="312"/>
                      </a:lnTo>
                      <a:lnTo>
                        <a:pt x="179" y="312"/>
                      </a:lnTo>
                      <a:lnTo>
                        <a:pt x="196" y="303"/>
                      </a:lnTo>
                      <a:lnTo>
                        <a:pt x="212" y="312"/>
                      </a:lnTo>
                      <a:lnTo>
                        <a:pt x="245" y="303"/>
                      </a:lnTo>
                      <a:lnTo>
                        <a:pt x="268" y="303"/>
                      </a:lnTo>
                      <a:lnTo>
                        <a:pt x="286" y="292"/>
                      </a:lnTo>
                      <a:lnTo>
                        <a:pt x="293" y="272"/>
                      </a:lnTo>
                      <a:lnTo>
                        <a:pt x="302" y="252"/>
                      </a:lnTo>
                      <a:lnTo>
                        <a:pt x="286" y="242"/>
                      </a:lnTo>
                      <a:lnTo>
                        <a:pt x="293" y="222"/>
                      </a:lnTo>
                      <a:lnTo>
                        <a:pt x="309" y="202"/>
                      </a:lnTo>
                      <a:lnTo>
                        <a:pt x="293" y="182"/>
                      </a:lnTo>
                      <a:lnTo>
                        <a:pt x="286" y="161"/>
                      </a:lnTo>
                      <a:lnTo>
                        <a:pt x="293" y="140"/>
                      </a:lnTo>
                      <a:lnTo>
                        <a:pt x="309" y="121"/>
                      </a:lnTo>
                      <a:lnTo>
                        <a:pt x="327" y="121"/>
                      </a:lnTo>
                      <a:lnTo>
                        <a:pt x="343" y="99"/>
                      </a:lnTo>
                      <a:lnTo>
                        <a:pt x="343" y="80"/>
                      </a:lnTo>
                      <a:lnTo>
                        <a:pt x="343" y="60"/>
                      </a:lnTo>
                      <a:lnTo>
                        <a:pt x="359" y="60"/>
                      </a:lnTo>
                      <a:lnTo>
                        <a:pt x="359" y="39"/>
                      </a:lnTo>
                      <a:lnTo>
                        <a:pt x="375" y="39"/>
                      </a:lnTo>
                      <a:lnTo>
                        <a:pt x="393" y="49"/>
                      </a:lnTo>
                      <a:lnTo>
                        <a:pt x="393" y="51"/>
                      </a:lnTo>
                      <a:lnTo>
                        <a:pt x="393" y="60"/>
                      </a:lnTo>
                      <a:lnTo>
                        <a:pt x="402" y="82"/>
                      </a:lnTo>
                      <a:lnTo>
                        <a:pt x="417" y="70"/>
                      </a:lnTo>
                      <a:lnTo>
                        <a:pt x="425" y="70"/>
                      </a:lnTo>
                      <a:lnTo>
                        <a:pt x="450" y="51"/>
                      </a:lnTo>
                      <a:lnTo>
                        <a:pt x="467" y="40"/>
                      </a:lnTo>
                      <a:lnTo>
                        <a:pt x="483" y="20"/>
                      </a:lnTo>
                      <a:lnTo>
                        <a:pt x="500" y="10"/>
                      </a:lnTo>
                      <a:lnTo>
                        <a:pt x="515" y="0"/>
                      </a:lnTo>
                      <a:lnTo>
                        <a:pt x="540" y="0"/>
                      </a:lnTo>
                      <a:lnTo>
                        <a:pt x="558" y="10"/>
                      </a:lnTo>
                      <a:lnTo>
                        <a:pt x="558" y="29"/>
                      </a:lnTo>
                      <a:lnTo>
                        <a:pt x="590" y="40"/>
                      </a:lnTo>
                      <a:lnTo>
                        <a:pt x="606" y="40"/>
                      </a:lnTo>
                      <a:lnTo>
                        <a:pt x="621" y="29"/>
                      </a:lnTo>
                      <a:lnTo>
                        <a:pt x="638" y="29"/>
                      </a:lnTo>
                      <a:lnTo>
                        <a:pt x="655" y="51"/>
                      </a:lnTo>
                      <a:lnTo>
                        <a:pt x="680" y="70"/>
                      </a:lnTo>
                      <a:lnTo>
                        <a:pt x="696" y="70"/>
                      </a:lnTo>
                      <a:lnTo>
                        <a:pt x="713" y="82"/>
                      </a:lnTo>
                      <a:lnTo>
                        <a:pt x="737" y="91"/>
                      </a:lnTo>
                      <a:lnTo>
                        <a:pt x="746" y="111"/>
                      </a:lnTo>
                      <a:lnTo>
                        <a:pt x="771" y="121"/>
                      </a:lnTo>
                      <a:lnTo>
                        <a:pt x="787" y="130"/>
                      </a:lnTo>
                      <a:lnTo>
                        <a:pt x="810" y="121"/>
                      </a:lnTo>
                      <a:lnTo>
                        <a:pt x="819" y="141"/>
                      </a:lnTo>
                      <a:lnTo>
                        <a:pt x="844" y="130"/>
                      </a:lnTo>
                      <a:lnTo>
                        <a:pt x="860" y="141"/>
                      </a:lnTo>
                      <a:lnTo>
                        <a:pt x="868" y="161"/>
                      </a:lnTo>
                      <a:lnTo>
                        <a:pt x="853" y="183"/>
                      </a:lnTo>
                      <a:lnTo>
                        <a:pt x="835" y="202"/>
                      </a:lnTo>
                      <a:lnTo>
                        <a:pt x="819" y="202"/>
                      </a:lnTo>
                      <a:lnTo>
                        <a:pt x="810" y="223"/>
                      </a:lnTo>
                      <a:lnTo>
                        <a:pt x="810" y="244"/>
                      </a:lnTo>
                      <a:lnTo>
                        <a:pt x="826" y="262"/>
                      </a:lnTo>
                      <a:lnTo>
                        <a:pt x="835" y="284"/>
                      </a:lnTo>
                      <a:lnTo>
                        <a:pt x="844" y="293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" name="Freeform 37"/>
                <p:cNvSpPr>
                  <a:spLocks/>
                </p:cNvSpPr>
                <p:nvPr/>
              </p:nvSpPr>
              <p:spPr bwMode="auto">
                <a:xfrm>
                  <a:off x="4081" y="2164"/>
                  <a:ext cx="416" cy="491"/>
                </a:xfrm>
                <a:custGeom>
                  <a:avLst/>
                  <a:gdLst>
                    <a:gd name="T0" fmla="*/ 215 w 550"/>
                    <a:gd name="T1" fmla="*/ 55 h 551"/>
                    <a:gd name="T2" fmla="*/ 234 w 550"/>
                    <a:gd name="T3" fmla="*/ 79 h 551"/>
                    <a:gd name="T4" fmla="*/ 253 w 550"/>
                    <a:gd name="T5" fmla="*/ 88 h 551"/>
                    <a:gd name="T6" fmla="*/ 272 w 550"/>
                    <a:gd name="T7" fmla="*/ 113 h 551"/>
                    <a:gd name="T8" fmla="*/ 290 w 550"/>
                    <a:gd name="T9" fmla="*/ 113 h 551"/>
                    <a:gd name="T10" fmla="*/ 309 w 550"/>
                    <a:gd name="T11" fmla="*/ 120 h 551"/>
                    <a:gd name="T12" fmla="*/ 309 w 550"/>
                    <a:gd name="T13" fmla="*/ 152 h 551"/>
                    <a:gd name="T14" fmla="*/ 309 w 550"/>
                    <a:gd name="T15" fmla="*/ 185 h 551"/>
                    <a:gd name="T16" fmla="*/ 309 w 550"/>
                    <a:gd name="T17" fmla="*/ 194 h 551"/>
                    <a:gd name="T18" fmla="*/ 290 w 550"/>
                    <a:gd name="T19" fmla="*/ 209 h 551"/>
                    <a:gd name="T20" fmla="*/ 275 w 550"/>
                    <a:gd name="T21" fmla="*/ 243 h 551"/>
                    <a:gd name="T22" fmla="*/ 262 w 550"/>
                    <a:gd name="T23" fmla="*/ 266 h 551"/>
                    <a:gd name="T24" fmla="*/ 262 w 550"/>
                    <a:gd name="T25" fmla="*/ 299 h 551"/>
                    <a:gd name="T26" fmla="*/ 243 w 550"/>
                    <a:gd name="T27" fmla="*/ 315 h 551"/>
                    <a:gd name="T28" fmla="*/ 223 w 550"/>
                    <a:gd name="T29" fmla="*/ 340 h 551"/>
                    <a:gd name="T30" fmla="*/ 210 w 550"/>
                    <a:gd name="T31" fmla="*/ 347 h 551"/>
                    <a:gd name="T32" fmla="*/ 196 w 550"/>
                    <a:gd name="T33" fmla="*/ 372 h 551"/>
                    <a:gd name="T34" fmla="*/ 187 w 550"/>
                    <a:gd name="T35" fmla="*/ 389 h 551"/>
                    <a:gd name="T36" fmla="*/ 182 w 550"/>
                    <a:gd name="T37" fmla="*/ 420 h 551"/>
                    <a:gd name="T38" fmla="*/ 163 w 550"/>
                    <a:gd name="T39" fmla="*/ 437 h 551"/>
                    <a:gd name="T40" fmla="*/ 154 w 550"/>
                    <a:gd name="T41" fmla="*/ 412 h 551"/>
                    <a:gd name="T42" fmla="*/ 135 w 550"/>
                    <a:gd name="T43" fmla="*/ 420 h 551"/>
                    <a:gd name="T44" fmla="*/ 121 w 550"/>
                    <a:gd name="T45" fmla="*/ 397 h 551"/>
                    <a:gd name="T46" fmla="*/ 121 w 550"/>
                    <a:gd name="T47" fmla="*/ 363 h 551"/>
                    <a:gd name="T48" fmla="*/ 107 w 550"/>
                    <a:gd name="T49" fmla="*/ 331 h 551"/>
                    <a:gd name="T50" fmla="*/ 93 w 550"/>
                    <a:gd name="T51" fmla="*/ 315 h 551"/>
                    <a:gd name="T52" fmla="*/ 75 w 550"/>
                    <a:gd name="T53" fmla="*/ 315 h 551"/>
                    <a:gd name="T54" fmla="*/ 56 w 550"/>
                    <a:gd name="T55" fmla="*/ 315 h 551"/>
                    <a:gd name="T56" fmla="*/ 36 w 550"/>
                    <a:gd name="T57" fmla="*/ 307 h 551"/>
                    <a:gd name="T58" fmla="*/ 18 w 550"/>
                    <a:gd name="T59" fmla="*/ 315 h 551"/>
                    <a:gd name="T60" fmla="*/ 9 w 550"/>
                    <a:gd name="T61" fmla="*/ 283 h 551"/>
                    <a:gd name="T62" fmla="*/ 9 w 550"/>
                    <a:gd name="T63" fmla="*/ 250 h 551"/>
                    <a:gd name="T64" fmla="*/ 9 w 550"/>
                    <a:gd name="T65" fmla="*/ 218 h 551"/>
                    <a:gd name="T66" fmla="*/ 0 w 550"/>
                    <a:gd name="T67" fmla="*/ 186 h 551"/>
                    <a:gd name="T68" fmla="*/ 0 w 550"/>
                    <a:gd name="T69" fmla="*/ 152 h 551"/>
                    <a:gd name="T70" fmla="*/ 14 w 550"/>
                    <a:gd name="T71" fmla="*/ 121 h 551"/>
                    <a:gd name="T72" fmla="*/ 18 w 550"/>
                    <a:gd name="T73" fmla="*/ 89 h 551"/>
                    <a:gd name="T74" fmla="*/ 15 w 550"/>
                    <a:gd name="T75" fmla="*/ 40 h 551"/>
                    <a:gd name="T76" fmla="*/ 18 w 550"/>
                    <a:gd name="T77" fmla="*/ 40 h 551"/>
                    <a:gd name="T78" fmla="*/ 36 w 550"/>
                    <a:gd name="T79" fmla="*/ 33 h 551"/>
                    <a:gd name="T80" fmla="*/ 56 w 550"/>
                    <a:gd name="T81" fmla="*/ 8 h 551"/>
                    <a:gd name="T82" fmla="*/ 75 w 550"/>
                    <a:gd name="T83" fmla="*/ 0 h 551"/>
                    <a:gd name="T84" fmla="*/ 98 w 550"/>
                    <a:gd name="T85" fmla="*/ 0 h 551"/>
                    <a:gd name="T86" fmla="*/ 121 w 550"/>
                    <a:gd name="T87" fmla="*/ 16 h 551"/>
                    <a:gd name="T88" fmla="*/ 144 w 550"/>
                    <a:gd name="T89" fmla="*/ 16 h 551"/>
                    <a:gd name="T90" fmla="*/ 163 w 550"/>
                    <a:gd name="T91" fmla="*/ 16 h 551"/>
                    <a:gd name="T92" fmla="*/ 187 w 550"/>
                    <a:gd name="T93" fmla="*/ 8 h 551"/>
                    <a:gd name="T94" fmla="*/ 196 w 550"/>
                    <a:gd name="T95" fmla="*/ 16 h 551"/>
                    <a:gd name="T96" fmla="*/ 196 w 550"/>
                    <a:gd name="T97" fmla="*/ 47 h 551"/>
                    <a:gd name="T98" fmla="*/ 215 w 550"/>
                    <a:gd name="T99" fmla="*/ 47 h 551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550"/>
                    <a:gd name="T151" fmla="*/ 0 h 551"/>
                    <a:gd name="T152" fmla="*/ 550 w 550"/>
                    <a:gd name="T153" fmla="*/ 551 h 551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550" h="551">
                      <a:moveTo>
                        <a:pt x="376" y="59"/>
                      </a:moveTo>
                      <a:lnTo>
                        <a:pt x="376" y="70"/>
                      </a:lnTo>
                      <a:lnTo>
                        <a:pt x="392" y="90"/>
                      </a:lnTo>
                      <a:lnTo>
                        <a:pt x="409" y="100"/>
                      </a:lnTo>
                      <a:lnTo>
                        <a:pt x="424" y="111"/>
                      </a:lnTo>
                      <a:lnTo>
                        <a:pt x="442" y="111"/>
                      </a:lnTo>
                      <a:lnTo>
                        <a:pt x="458" y="120"/>
                      </a:lnTo>
                      <a:lnTo>
                        <a:pt x="474" y="142"/>
                      </a:lnTo>
                      <a:lnTo>
                        <a:pt x="491" y="142"/>
                      </a:lnTo>
                      <a:lnTo>
                        <a:pt x="506" y="142"/>
                      </a:lnTo>
                      <a:lnTo>
                        <a:pt x="522" y="142"/>
                      </a:lnTo>
                      <a:lnTo>
                        <a:pt x="540" y="151"/>
                      </a:lnTo>
                      <a:lnTo>
                        <a:pt x="549" y="172"/>
                      </a:lnTo>
                      <a:lnTo>
                        <a:pt x="540" y="192"/>
                      </a:lnTo>
                      <a:lnTo>
                        <a:pt x="549" y="212"/>
                      </a:lnTo>
                      <a:lnTo>
                        <a:pt x="540" y="233"/>
                      </a:lnTo>
                      <a:lnTo>
                        <a:pt x="540" y="234"/>
                      </a:lnTo>
                      <a:lnTo>
                        <a:pt x="540" y="245"/>
                      </a:lnTo>
                      <a:lnTo>
                        <a:pt x="521" y="254"/>
                      </a:lnTo>
                      <a:lnTo>
                        <a:pt x="506" y="264"/>
                      </a:lnTo>
                      <a:lnTo>
                        <a:pt x="490" y="285"/>
                      </a:lnTo>
                      <a:lnTo>
                        <a:pt x="481" y="306"/>
                      </a:lnTo>
                      <a:lnTo>
                        <a:pt x="472" y="326"/>
                      </a:lnTo>
                      <a:lnTo>
                        <a:pt x="458" y="334"/>
                      </a:lnTo>
                      <a:lnTo>
                        <a:pt x="458" y="357"/>
                      </a:lnTo>
                      <a:lnTo>
                        <a:pt x="458" y="376"/>
                      </a:lnTo>
                      <a:lnTo>
                        <a:pt x="440" y="387"/>
                      </a:lnTo>
                      <a:lnTo>
                        <a:pt x="424" y="396"/>
                      </a:lnTo>
                      <a:lnTo>
                        <a:pt x="408" y="407"/>
                      </a:lnTo>
                      <a:lnTo>
                        <a:pt x="390" y="428"/>
                      </a:lnTo>
                      <a:lnTo>
                        <a:pt x="383" y="428"/>
                      </a:lnTo>
                      <a:lnTo>
                        <a:pt x="367" y="437"/>
                      </a:lnTo>
                      <a:lnTo>
                        <a:pt x="351" y="447"/>
                      </a:lnTo>
                      <a:lnTo>
                        <a:pt x="342" y="468"/>
                      </a:lnTo>
                      <a:lnTo>
                        <a:pt x="342" y="489"/>
                      </a:lnTo>
                      <a:lnTo>
                        <a:pt x="326" y="489"/>
                      </a:lnTo>
                      <a:lnTo>
                        <a:pt x="319" y="509"/>
                      </a:lnTo>
                      <a:lnTo>
                        <a:pt x="319" y="529"/>
                      </a:lnTo>
                      <a:lnTo>
                        <a:pt x="303" y="539"/>
                      </a:lnTo>
                      <a:lnTo>
                        <a:pt x="285" y="550"/>
                      </a:lnTo>
                      <a:lnTo>
                        <a:pt x="285" y="529"/>
                      </a:lnTo>
                      <a:lnTo>
                        <a:pt x="269" y="518"/>
                      </a:lnTo>
                      <a:lnTo>
                        <a:pt x="253" y="529"/>
                      </a:lnTo>
                      <a:lnTo>
                        <a:pt x="237" y="529"/>
                      </a:lnTo>
                      <a:lnTo>
                        <a:pt x="219" y="518"/>
                      </a:lnTo>
                      <a:lnTo>
                        <a:pt x="212" y="499"/>
                      </a:lnTo>
                      <a:lnTo>
                        <a:pt x="212" y="478"/>
                      </a:lnTo>
                      <a:lnTo>
                        <a:pt x="212" y="457"/>
                      </a:lnTo>
                      <a:lnTo>
                        <a:pt x="196" y="437"/>
                      </a:lnTo>
                      <a:lnTo>
                        <a:pt x="187" y="417"/>
                      </a:lnTo>
                      <a:lnTo>
                        <a:pt x="180" y="396"/>
                      </a:lnTo>
                      <a:lnTo>
                        <a:pt x="162" y="396"/>
                      </a:lnTo>
                      <a:lnTo>
                        <a:pt x="146" y="387"/>
                      </a:lnTo>
                      <a:lnTo>
                        <a:pt x="131" y="396"/>
                      </a:lnTo>
                      <a:lnTo>
                        <a:pt x="114" y="407"/>
                      </a:lnTo>
                      <a:lnTo>
                        <a:pt x="98" y="396"/>
                      </a:lnTo>
                      <a:lnTo>
                        <a:pt x="81" y="396"/>
                      </a:lnTo>
                      <a:lnTo>
                        <a:pt x="64" y="387"/>
                      </a:lnTo>
                      <a:lnTo>
                        <a:pt x="49" y="396"/>
                      </a:lnTo>
                      <a:lnTo>
                        <a:pt x="32" y="396"/>
                      </a:lnTo>
                      <a:lnTo>
                        <a:pt x="24" y="376"/>
                      </a:lnTo>
                      <a:lnTo>
                        <a:pt x="16" y="357"/>
                      </a:lnTo>
                      <a:lnTo>
                        <a:pt x="16" y="334"/>
                      </a:lnTo>
                      <a:lnTo>
                        <a:pt x="16" y="315"/>
                      </a:lnTo>
                      <a:lnTo>
                        <a:pt x="24" y="295"/>
                      </a:lnTo>
                      <a:lnTo>
                        <a:pt x="16" y="275"/>
                      </a:lnTo>
                      <a:lnTo>
                        <a:pt x="16" y="254"/>
                      </a:lnTo>
                      <a:lnTo>
                        <a:pt x="0" y="234"/>
                      </a:lnTo>
                      <a:lnTo>
                        <a:pt x="0" y="214"/>
                      </a:lnTo>
                      <a:lnTo>
                        <a:pt x="0" y="192"/>
                      </a:lnTo>
                      <a:lnTo>
                        <a:pt x="7" y="173"/>
                      </a:lnTo>
                      <a:lnTo>
                        <a:pt x="24" y="153"/>
                      </a:lnTo>
                      <a:lnTo>
                        <a:pt x="32" y="132"/>
                      </a:lnTo>
                      <a:lnTo>
                        <a:pt x="32" y="112"/>
                      </a:lnTo>
                      <a:lnTo>
                        <a:pt x="32" y="90"/>
                      </a:lnTo>
                      <a:lnTo>
                        <a:pt x="26" y="51"/>
                      </a:lnTo>
                      <a:lnTo>
                        <a:pt x="24" y="50"/>
                      </a:lnTo>
                      <a:lnTo>
                        <a:pt x="32" y="50"/>
                      </a:lnTo>
                      <a:lnTo>
                        <a:pt x="49" y="50"/>
                      </a:lnTo>
                      <a:lnTo>
                        <a:pt x="64" y="41"/>
                      </a:lnTo>
                      <a:lnTo>
                        <a:pt x="81" y="31"/>
                      </a:lnTo>
                      <a:lnTo>
                        <a:pt x="98" y="10"/>
                      </a:lnTo>
                      <a:lnTo>
                        <a:pt x="114" y="0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1" y="0"/>
                      </a:lnTo>
                      <a:lnTo>
                        <a:pt x="187" y="10"/>
                      </a:lnTo>
                      <a:lnTo>
                        <a:pt x="212" y="20"/>
                      </a:lnTo>
                      <a:lnTo>
                        <a:pt x="228" y="20"/>
                      </a:lnTo>
                      <a:lnTo>
                        <a:pt x="253" y="20"/>
                      </a:lnTo>
                      <a:lnTo>
                        <a:pt x="269" y="20"/>
                      </a:lnTo>
                      <a:lnTo>
                        <a:pt x="285" y="20"/>
                      </a:lnTo>
                      <a:lnTo>
                        <a:pt x="310" y="10"/>
                      </a:lnTo>
                      <a:lnTo>
                        <a:pt x="326" y="10"/>
                      </a:lnTo>
                      <a:lnTo>
                        <a:pt x="342" y="0"/>
                      </a:lnTo>
                      <a:lnTo>
                        <a:pt x="342" y="20"/>
                      </a:lnTo>
                      <a:lnTo>
                        <a:pt x="342" y="41"/>
                      </a:lnTo>
                      <a:lnTo>
                        <a:pt x="342" y="60"/>
                      </a:lnTo>
                      <a:lnTo>
                        <a:pt x="358" y="60"/>
                      </a:lnTo>
                      <a:lnTo>
                        <a:pt x="376" y="60"/>
                      </a:lnTo>
                      <a:lnTo>
                        <a:pt x="376" y="59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" name="Freeform 38"/>
                <p:cNvSpPr>
                  <a:spLocks/>
                </p:cNvSpPr>
                <p:nvPr/>
              </p:nvSpPr>
              <p:spPr bwMode="auto">
                <a:xfrm>
                  <a:off x="4370" y="2346"/>
                  <a:ext cx="486" cy="380"/>
                </a:xfrm>
                <a:custGeom>
                  <a:avLst/>
                  <a:gdLst>
                    <a:gd name="T0" fmla="*/ 94 w 641"/>
                    <a:gd name="T1" fmla="*/ 24 h 428"/>
                    <a:gd name="T2" fmla="*/ 113 w 641"/>
                    <a:gd name="T3" fmla="*/ 0 h 428"/>
                    <a:gd name="T4" fmla="*/ 131 w 641"/>
                    <a:gd name="T5" fmla="*/ 8 h 428"/>
                    <a:gd name="T6" fmla="*/ 151 w 641"/>
                    <a:gd name="T7" fmla="*/ 0 h 428"/>
                    <a:gd name="T8" fmla="*/ 160 w 641"/>
                    <a:gd name="T9" fmla="*/ 16 h 428"/>
                    <a:gd name="T10" fmla="*/ 174 w 641"/>
                    <a:gd name="T11" fmla="*/ 24 h 428"/>
                    <a:gd name="T12" fmla="*/ 193 w 641"/>
                    <a:gd name="T13" fmla="*/ 40 h 428"/>
                    <a:gd name="T14" fmla="*/ 212 w 641"/>
                    <a:gd name="T15" fmla="*/ 24 h 428"/>
                    <a:gd name="T16" fmla="*/ 231 w 641"/>
                    <a:gd name="T17" fmla="*/ 16 h 428"/>
                    <a:gd name="T18" fmla="*/ 246 w 641"/>
                    <a:gd name="T19" fmla="*/ 32 h 428"/>
                    <a:gd name="T20" fmla="*/ 259 w 641"/>
                    <a:gd name="T21" fmla="*/ 56 h 428"/>
                    <a:gd name="T22" fmla="*/ 259 w 641"/>
                    <a:gd name="T23" fmla="*/ 88 h 428"/>
                    <a:gd name="T24" fmla="*/ 273 w 641"/>
                    <a:gd name="T25" fmla="*/ 111 h 428"/>
                    <a:gd name="T26" fmla="*/ 278 w 641"/>
                    <a:gd name="T27" fmla="*/ 144 h 428"/>
                    <a:gd name="T28" fmla="*/ 282 w 641"/>
                    <a:gd name="T29" fmla="*/ 167 h 428"/>
                    <a:gd name="T30" fmla="*/ 296 w 641"/>
                    <a:gd name="T31" fmla="*/ 191 h 428"/>
                    <a:gd name="T32" fmla="*/ 316 w 641"/>
                    <a:gd name="T33" fmla="*/ 191 h 428"/>
                    <a:gd name="T34" fmla="*/ 334 w 641"/>
                    <a:gd name="T35" fmla="*/ 184 h 428"/>
                    <a:gd name="T36" fmla="*/ 353 w 641"/>
                    <a:gd name="T37" fmla="*/ 167 h 428"/>
                    <a:gd name="T38" fmla="*/ 368 w 641"/>
                    <a:gd name="T39" fmla="*/ 167 h 428"/>
                    <a:gd name="T40" fmla="*/ 368 w 641"/>
                    <a:gd name="T41" fmla="*/ 184 h 428"/>
                    <a:gd name="T42" fmla="*/ 358 w 641"/>
                    <a:gd name="T43" fmla="*/ 208 h 428"/>
                    <a:gd name="T44" fmla="*/ 362 w 641"/>
                    <a:gd name="T45" fmla="*/ 215 h 428"/>
                    <a:gd name="T46" fmla="*/ 348 w 641"/>
                    <a:gd name="T47" fmla="*/ 232 h 428"/>
                    <a:gd name="T48" fmla="*/ 325 w 641"/>
                    <a:gd name="T49" fmla="*/ 240 h 428"/>
                    <a:gd name="T50" fmla="*/ 306 w 641"/>
                    <a:gd name="T51" fmla="*/ 256 h 428"/>
                    <a:gd name="T52" fmla="*/ 278 w 641"/>
                    <a:gd name="T53" fmla="*/ 256 h 428"/>
                    <a:gd name="T54" fmla="*/ 259 w 641"/>
                    <a:gd name="T55" fmla="*/ 280 h 428"/>
                    <a:gd name="T56" fmla="*/ 239 w 641"/>
                    <a:gd name="T57" fmla="*/ 305 h 428"/>
                    <a:gd name="T58" fmla="*/ 221 w 641"/>
                    <a:gd name="T59" fmla="*/ 328 h 428"/>
                    <a:gd name="T60" fmla="*/ 212 w 641"/>
                    <a:gd name="T61" fmla="*/ 336 h 428"/>
                    <a:gd name="T62" fmla="*/ 208 w 641"/>
                    <a:gd name="T63" fmla="*/ 322 h 428"/>
                    <a:gd name="T64" fmla="*/ 193 w 641"/>
                    <a:gd name="T65" fmla="*/ 328 h 428"/>
                    <a:gd name="T66" fmla="*/ 179 w 641"/>
                    <a:gd name="T67" fmla="*/ 305 h 428"/>
                    <a:gd name="T68" fmla="*/ 160 w 641"/>
                    <a:gd name="T69" fmla="*/ 305 h 428"/>
                    <a:gd name="T70" fmla="*/ 160 w 641"/>
                    <a:gd name="T71" fmla="*/ 271 h 428"/>
                    <a:gd name="T72" fmla="*/ 151 w 641"/>
                    <a:gd name="T73" fmla="*/ 247 h 428"/>
                    <a:gd name="T74" fmla="*/ 151 w 641"/>
                    <a:gd name="T75" fmla="*/ 215 h 428"/>
                    <a:gd name="T76" fmla="*/ 127 w 641"/>
                    <a:gd name="T77" fmla="*/ 191 h 428"/>
                    <a:gd name="T78" fmla="*/ 108 w 641"/>
                    <a:gd name="T79" fmla="*/ 200 h 428"/>
                    <a:gd name="T80" fmla="*/ 90 w 641"/>
                    <a:gd name="T81" fmla="*/ 184 h 428"/>
                    <a:gd name="T82" fmla="*/ 71 w 641"/>
                    <a:gd name="T83" fmla="*/ 176 h 428"/>
                    <a:gd name="T84" fmla="*/ 51 w 641"/>
                    <a:gd name="T85" fmla="*/ 167 h 428"/>
                    <a:gd name="T86" fmla="*/ 33 w 641"/>
                    <a:gd name="T87" fmla="*/ 176 h 428"/>
                    <a:gd name="T88" fmla="*/ 14 w 641"/>
                    <a:gd name="T89" fmla="*/ 184 h 428"/>
                    <a:gd name="T90" fmla="*/ 0 w 641"/>
                    <a:gd name="T91" fmla="*/ 176 h 428"/>
                    <a:gd name="T92" fmla="*/ 13 w 641"/>
                    <a:gd name="T93" fmla="*/ 159 h 428"/>
                    <a:gd name="T94" fmla="*/ 32 w 641"/>
                    <a:gd name="T95" fmla="*/ 143 h 428"/>
                    <a:gd name="T96" fmla="*/ 42 w 641"/>
                    <a:gd name="T97" fmla="*/ 120 h 428"/>
                    <a:gd name="T98" fmla="*/ 51 w 641"/>
                    <a:gd name="T99" fmla="*/ 95 h 428"/>
                    <a:gd name="T100" fmla="*/ 61 w 641"/>
                    <a:gd name="T101" fmla="*/ 63 h 428"/>
                    <a:gd name="T102" fmla="*/ 79 w 641"/>
                    <a:gd name="T103" fmla="*/ 39 h 428"/>
                    <a:gd name="T104" fmla="*/ 89 w 641"/>
                    <a:gd name="T105" fmla="*/ 29 h 428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641"/>
                    <a:gd name="T160" fmla="*/ 0 h 428"/>
                    <a:gd name="T161" fmla="*/ 641 w 641"/>
                    <a:gd name="T162" fmla="*/ 428 h 428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641" h="428">
                      <a:moveTo>
                        <a:pt x="148" y="41"/>
                      </a:moveTo>
                      <a:lnTo>
                        <a:pt x="164" y="30"/>
                      </a:lnTo>
                      <a:lnTo>
                        <a:pt x="180" y="20"/>
                      </a:lnTo>
                      <a:lnTo>
                        <a:pt x="196" y="0"/>
                      </a:lnTo>
                      <a:lnTo>
                        <a:pt x="212" y="0"/>
                      </a:lnTo>
                      <a:lnTo>
                        <a:pt x="228" y="10"/>
                      </a:lnTo>
                      <a:lnTo>
                        <a:pt x="246" y="10"/>
                      </a:lnTo>
                      <a:lnTo>
                        <a:pt x="262" y="0"/>
                      </a:lnTo>
                      <a:lnTo>
                        <a:pt x="278" y="0"/>
                      </a:lnTo>
                      <a:lnTo>
                        <a:pt x="278" y="20"/>
                      </a:lnTo>
                      <a:lnTo>
                        <a:pt x="287" y="41"/>
                      </a:lnTo>
                      <a:lnTo>
                        <a:pt x="303" y="30"/>
                      </a:lnTo>
                      <a:lnTo>
                        <a:pt x="321" y="41"/>
                      </a:lnTo>
                      <a:lnTo>
                        <a:pt x="336" y="51"/>
                      </a:lnTo>
                      <a:lnTo>
                        <a:pt x="353" y="30"/>
                      </a:lnTo>
                      <a:lnTo>
                        <a:pt x="369" y="30"/>
                      </a:lnTo>
                      <a:lnTo>
                        <a:pt x="386" y="30"/>
                      </a:lnTo>
                      <a:lnTo>
                        <a:pt x="402" y="20"/>
                      </a:lnTo>
                      <a:lnTo>
                        <a:pt x="418" y="20"/>
                      </a:lnTo>
                      <a:lnTo>
                        <a:pt x="427" y="41"/>
                      </a:lnTo>
                      <a:lnTo>
                        <a:pt x="434" y="60"/>
                      </a:lnTo>
                      <a:lnTo>
                        <a:pt x="450" y="71"/>
                      </a:lnTo>
                      <a:lnTo>
                        <a:pt x="450" y="91"/>
                      </a:lnTo>
                      <a:lnTo>
                        <a:pt x="450" y="111"/>
                      </a:lnTo>
                      <a:lnTo>
                        <a:pt x="459" y="130"/>
                      </a:lnTo>
                      <a:lnTo>
                        <a:pt x="475" y="141"/>
                      </a:lnTo>
                      <a:lnTo>
                        <a:pt x="475" y="161"/>
                      </a:lnTo>
                      <a:lnTo>
                        <a:pt x="484" y="183"/>
                      </a:lnTo>
                      <a:lnTo>
                        <a:pt x="475" y="203"/>
                      </a:lnTo>
                      <a:lnTo>
                        <a:pt x="491" y="212"/>
                      </a:lnTo>
                      <a:lnTo>
                        <a:pt x="499" y="233"/>
                      </a:lnTo>
                      <a:lnTo>
                        <a:pt x="516" y="242"/>
                      </a:lnTo>
                      <a:lnTo>
                        <a:pt x="532" y="233"/>
                      </a:lnTo>
                      <a:lnTo>
                        <a:pt x="550" y="242"/>
                      </a:lnTo>
                      <a:lnTo>
                        <a:pt x="565" y="242"/>
                      </a:lnTo>
                      <a:lnTo>
                        <a:pt x="581" y="233"/>
                      </a:lnTo>
                      <a:lnTo>
                        <a:pt x="598" y="223"/>
                      </a:lnTo>
                      <a:lnTo>
                        <a:pt x="615" y="212"/>
                      </a:lnTo>
                      <a:lnTo>
                        <a:pt x="631" y="212"/>
                      </a:lnTo>
                      <a:lnTo>
                        <a:pt x="640" y="212"/>
                      </a:lnTo>
                      <a:lnTo>
                        <a:pt x="640" y="211"/>
                      </a:lnTo>
                      <a:lnTo>
                        <a:pt x="640" y="233"/>
                      </a:lnTo>
                      <a:lnTo>
                        <a:pt x="623" y="242"/>
                      </a:lnTo>
                      <a:lnTo>
                        <a:pt x="623" y="264"/>
                      </a:lnTo>
                      <a:lnTo>
                        <a:pt x="622" y="264"/>
                      </a:lnTo>
                      <a:lnTo>
                        <a:pt x="631" y="273"/>
                      </a:lnTo>
                      <a:lnTo>
                        <a:pt x="622" y="294"/>
                      </a:lnTo>
                      <a:lnTo>
                        <a:pt x="606" y="294"/>
                      </a:lnTo>
                      <a:lnTo>
                        <a:pt x="581" y="294"/>
                      </a:lnTo>
                      <a:lnTo>
                        <a:pt x="565" y="304"/>
                      </a:lnTo>
                      <a:lnTo>
                        <a:pt x="557" y="324"/>
                      </a:lnTo>
                      <a:lnTo>
                        <a:pt x="532" y="324"/>
                      </a:lnTo>
                      <a:lnTo>
                        <a:pt x="507" y="324"/>
                      </a:lnTo>
                      <a:lnTo>
                        <a:pt x="484" y="324"/>
                      </a:lnTo>
                      <a:lnTo>
                        <a:pt x="466" y="344"/>
                      </a:lnTo>
                      <a:lnTo>
                        <a:pt x="450" y="355"/>
                      </a:lnTo>
                      <a:lnTo>
                        <a:pt x="427" y="365"/>
                      </a:lnTo>
                      <a:lnTo>
                        <a:pt x="416" y="386"/>
                      </a:lnTo>
                      <a:lnTo>
                        <a:pt x="402" y="396"/>
                      </a:lnTo>
                      <a:lnTo>
                        <a:pt x="384" y="416"/>
                      </a:lnTo>
                      <a:lnTo>
                        <a:pt x="368" y="425"/>
                      </a:lnTo>
                      <a:lnTo>
                        <a:pt x="368" y="427"/>
                      </a:lnTo>
                      <a:lnTo>
                        <a:pt x="368" y="416"/>
                      </a:lnTo>
                      <a:lnTo>
                        <a:pt x="361" y="409"/>
                      </a:lnTo>
                      <a:lnTo>
                        <a:pt x="352" y="405"/>
                      </a:lnTo>
                      <a:lnTo>
                        <a:pt x="336" y="416"/>
                      </a:lnTo>
                      <a:lnTo>
                        <a:pt x="327" y="396"/>
                      </a:lnTo>
                      <a:lnTo>
                        <a:pt x="311" y="386"/>
                      </a:lnTo>
                      <a:lnTo>
                        <a:pt x="295" y="386"/>
                      </a:lnTo>
                      <a:lnTo>
                        <a:pt x="278" y="386"/>
                      </a:lnTo>
                      <a:lnTo>
                        <a:pt x="270" y="365"/>
                      </a:lnTo>
                      <a:lnTo>
                        <a:pt x="278" y="344"/>
                      </a:lnTo>
                      <a:lnTo>
                        <a:pt x="278" y="324"/>
                      </a:lnTo>
                      <a:lnTo>
                        <a:pt x="262" y="313"/>
                      </a:lnTo>
                      <a:lnTo>
                        <a:pt x="253" y="294"/>
                      </a:lnTo>
                      <a:lnTo>
                        <a:pt x="262" y="273"/>
                      </a:lnTo>
                      <a:lnTo>
                        <a:pt x="245" y="253"/>
                      </a:lnTo>
                      <a:lnTo>
                        <a:pt x="220" y="242"/>
                      </a:lnTo>
                      <a:lnTo>
                        <a:pt x="205" y="242"/>
                      </a:lnTo>
                      <a:lnTo>
                        <a:pt x="187" y="253"/>
                      </a:lnTo>
                      <a:lnTo>
                        <a:pt x="171" y="253"/>
                      </a:lnTo>
                      <a:lnTo>
                        <a:pt x="157" y="233"/>
                      </a:lnTo>
                      <a:lnTo>
                        <a:pt x="137" y="223"/>
                      </a:lnTo>
                      <a:lnTo>
                        <a:pt x="123" y="223"/>
                      </a:lnTo>
                      <a:lnTo>
                        <a:pt x="107" y="223"/>
                      </a:lnTo>
                      <a:lnTo>
                        <a:pt x="89" y="212"/>
                      </a:lnTo>
                      <a:lnTo>
                        <a:pt x="74" y="212"/>
                      </a:lnTo>
                      <a:lnTo>
                        <a:pt x="57" y="223"/>
                      </a:lnTo>
                      <a:lnTo>
                        <a:pt x="41" y="233"/>
                      </a:lnTo>
                      <a:lnTo>
                        <a:pt x="24" y="233"/>
                      </a:lnTo>
                      <a:lnTo>
                        <a:pt x="7" y="223"/>
                      </a:lnTo>
                      <a:lnTo>
                        <a:pt x="0" y="223"/>
                      </a:lnTo>
                      <a:lnTo>
                        <a:pt x="7" y="222"/>
                      </a:lnTo>
                      <a:lnTo>
                        <a:pt x="23" y="202"/>
                      </a:lnTo>
                      <a:lnTo>
                        <a:pt x="41" y="192"/>
                      </a:lnTo>
                      <a:lnTo>
                        <a:pt x="55" y="181"/>
                      </a:lnTo>
                      <a:lnTo>
                        <a:pt x="73" y="171"/>
                      </a:lnTo>
                      <a:lnTo>
                        <a:pt x="73" y="152"/>
                      </a:lnTo>
                      <a:lnTo>
                        <a:pt x="73" y="130"/>
                      </a:lnTo>
                      <a:lnTo>
                        <a:pt x="89" y="121"/>
                      </a:lnTo>
                      <a:lnTo>
                        <a:pt x="98" y="101"/>
                      </a:lnTo>
                      <a:lnTo>
                        <a:pt x="105" y="80"/>
                      </a:lnTo>
                      <a:lnTo>
                        <a:pt x="123" y="60"/>
                      </a:lnTo>
                      <a:lnTo>
                        <a:pt x="137" y="49"/>
                      </a:lnTo>
                      <a:lnTo>
                        <a:pt x="155" y="40"/>
                      </a:lnTo>
                      <a:lnTo>
                        <a:pt x="155" y="37"/>
                      </a:lnTo>
                      <a:lnTo>
                        <a:pt x="148" y="41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" name="Freeform 39"/>
                <p:cNvSpPr>
                  <a:spLocks/>
                </p:cNvSpPr>
                <p:nvPr/>
              </p:nvSpPr>
              <p:spPr bwMode="auto">
                <a:xfrm>
                  <a:off x="4285" y="2533"/>
                  <a:ext cx="365" cy="292"/>
                </a:xfrm>
                <a:custGeom>
                  <a:avLst/>
                  <a:gdLst>
                    <a:gd name="T0" fmla="*/ 65 w 482"/>
                    <a:gd name="T1" fmla="*/ 10 h 329"/>
                    <a:gd name="T2" fmla="*/ 46 w 482"/>
                    <a:gd name="T3" fmla="*/ 25 h 329"/>
                    <a:gd name="T4" fmla="*/ 42 w 482"/>
                    <a:gd name="T5" fmla="*/ 58 h 329"/>
                    <a:gd name="T6" fmla="*/ 27 w 482"/>
                    <a:gd name="T7" fmla="*/ 74 h 329"/>
                    <a:gd name="T8" fmla="*/ 18 w 482"/>
                    <a:gd name="T9" fmla="*/ 97 h 329"/>
                    <a:gd name="T10" fmla="*/ 5 w 482"/>
                    <a:gd name="T11" fmla="*/ 115 h 329"/>
                    <a:gd name="T12" fmla="*/ 0 w 482"/>
                    <a:gd name="T13" fmla="*/ 146 h 329"/>
                    <a:gd name="T14" fmla="*/ 4 w 482"/>
                    <a:gd name="T15" fmla="*/ 178 h 329"/>
                    <a:gd name="T16" fmla="*/ 23 w 482"/>
                    <a:gd name="T17" fmla="*/ 170 h 329"/>
                    <a:gd name="T18" fmla="*/ 42 w 482"/>
                    <a:gd name="T19" fmla="*/ 193 h 329"/>
                    <a:gd name="T20" fmla="*/ 42 w 482"/>
                    <a:gd name="T21" fmla="*/ 226 h 329"/>
                    <a:gd name="T22" fmla="*/ 46 w 482"/>
                    <a:gd name="T23" fmla="*/ 233 h 329"/>
                    <a:gd name="T24" fmla="*/ 65 w 482"/>
                    <a:gd name="T25" fmla="*/ 241 h 329"/>
                    <a:gd name="T26" fmla="*/ 84 w 482"/>
                    <a:gd name="T27" fmla="*/ 250 h 329"/>
                    <a:gd name="T28" fmla="*/ 103 w 482"/>
                    <a:gd name="T29" fmla="*/ 241 h 329"/>
                    <a:gd name="T30" fmla="*/ 121 w 482"/>
                    <a:gd name="T31" fmla="*/ 250 h 329"/>
                    <a:gd name="T32" fmla="*/ 136 w 482"/>
                    <a:gd name="T33" fmla="*/ 258 h 329"/>
                    <a:gd name="T34" fmla="*/ 154 w 482"/>
                    <a:gd name="T35" fmla="*/ 250 h 329"/>
                    <a:gd name="T36" fmla="*/ 164 w 482"/>
                    <a:gd name="T37" fmla="*/ 233 h 329"/>
                    <a:gd name="T38" fmla="*/ 183 w 482"/>
                    <a:gd name="T39" fmla="*/ 217 h 329"/>
                    <a:gd name="T40" fmla="*/ 205 w 482"/>
                    <a:gd name="T41" fmla="*/ 233 h 329"/>
                    <a:gd name="T42" fmla="*/ 224 w 482"/>
                    <a:gd name="T43" fmla="*/ 226 h 329"/>
                    <a:gd name="T44" fmla="*/ 242 w 482"/>
                    <a:gd name="T45" fmla="*/ 226 h 329"/>
                    <a:gd name="T46" fmla="*/ 257 w 482"/>
                    <a:gd name="T47" fmla="*/ 201 h 329"/>
                    <a:gd name="T48" fmla="*/ 262 w 482"/>
                    <a:gd name="T49" fmla="*/ 177 h 329"/>
                    <a:gd name="T50" fmla="*/ 276 w 482"/>
                    <a:gd name="T51" fmla="*/ 161 h 329"/>
                    <a:gd name="T52" fmla="*/ 257 w 482"/>
                    <a:gd name="T53" fmla="*/ 161 h 329"/>
                    <a:gd name="T54" fmla="*/ 242 w 482"/>
                    <a:gd name="T55" fmla="*/ 137 h 329"/>
                    <a:gd name="T56" fmla="*/ 224 w 482"/>
                    <a:gd name="T57" fmla="*/ 137 h 329"/>
                    <a:gd name="T58" fmla="*/ 224 w 482"/>
                    <a:gd name="T59" fmla="*/ 104 h 329"/>
                    <a:gd name="T60" fmla="*/ 215 w 482"/>
                    <a:gd name="T61" fmla="*/ 81 h 329"/>
                    <a:gd name="T62" fmla="*/ 215 w 482"/>
                    <a:gd name="T63" fmla="*/ 47 h 329"/>
                    <a:gd name="T64" fmla="*/ 191 w 482"/>
                    <a:gd name="T65" fmla="*/ 25 h 329"/>
                    <a:gd name="T66" fmla="*/ 173 w 482"/>
                    <a:gd name="T67" fmla="*/ 32 h 329"/>
                    <a:gd name="T68" fmla="*/ 154 w 482"/>
                    <a:gd name="T69" fmla="*/ 17 h 329"/>
                    <a:gd name="T70" fmla="*/ 136 w 482"/>
                    <a:gd name="T71" fmla="*/ 8 h 329"/>
                    <a:gd name="T72" fmla="*/ 117 w 482"/>
                    <a:gd name="T73" fmla="*/ 0 h 329"/>
                    <a:gd name="T74" fmla="*/ 98 w 482"/>
                    <a:gd name="T75" fmla="*/ 8 h 329"/>
                    <a:gd name="T76" fmla="*/ 80 w 482"/>
                    <a:gd name="T77" fmla="*/ 17 h 329"/>
                    <a:gd name="T78" fmla="*/ 65 w 482"/>
                    <a:gd name="T79" fmla="*/ 8 h 32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82"/>
                    <a:gd name="T121" fmla="*/ 0 h 329"/>
                    <a:gd name="T122" fmla="*/ 482 w 482"/>
                    <a:gd name="T123" fmla="*/ 329 h 329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82" h="329">
                      <a:moveTo>
                        <a:pt x="121" y="12"/>
                      </a:moveTo>
                      <a:lnTo>
                        <a:pt x="114" y="12"/>
                      </a:lnTo>
                      <a:lnTo>
                        <a:pt x="97" y="21"/>
                      </a:lnTo>
                      <a:lnTo>
                        <a:pt x="81" y="31"/>
                      </a:lnTo>
                      <a:lnTo>
                        <a:pt x="73" y="52"/>
                      </a:lnTo>
                      <a:lnTo>
                        <a:pt x="73" y="73"/>
                      </a:lnTo>
                      <a:lnTo>
                        <a:pt x="57" y="73"/>
                      </a:lnTo>
                      <a:lnTo>
                        <a:pt x="48" y="93"/>
                      </a:lnTo>
                      <a:lnTo>
                        <a:pt x="48" y="113"/>
                      </a:lnTo>
                      <a:lnTo>
                        <a:pt x="32" y="123"/>
                      </a:lnTo>
                      <a:lnTo>
                        <a:pt x="16" y="134"/>
                      </a:lnTo>
                      <a:lnTo>
                        <a:pt x="8" y="146"/>
                      </a:lnTo>
                      <a:lnTo>
                        <a:pt x="1" y="168"/>
                      </a:lnTo>
                      <a:lnTo>
                        <a:pt x="0" y="185"/>
                      </a:lnTo>
                      <a:lnTo>
                        <a:pt x="0" y="206"/>
                      </a:lnTo>
                      <a:lnTo>
                        <a:pt x="7" y="226"/>
                      </a:lnTo>
                      <a:lnTo>
                        <a:pt x="24" y="226"/>
                      </a:lnTo>
                      <a:lnTo>
                        <a:pt x="40" y="215"/>
                      </a:lnTo>
                      <a:lnTo>
                        <a:pt x="57" y="235"/>
                      </a:lnTo>
                      <a:lnTo>
                        <a:pt x="73" y="246"/>
                      </a:lnTo>
                      <a:lnTo>
                        <a:pt x="73" y="265"/>
                      </a:lnTo>
                      <a:lnTo>
                        <a:pt x="73" y="287"/>
                      </a:lnTo>
                      <a:lnTo>
                        <a:pt x="65" y="296"/>
                      </a:lnTo>
                      <a:lnTo>
                        <a:pt x="81" y="296"/>
                      </a:lnTo>
                      <a:lnTo>
                        <a:pt x="97" y="296"/>
                      </a:lnTo>
                      <a:lnTo>
                        <a:pt x="114" y="307"/>
                      </a:lnTo>
                      <a:lnTo>
                        <a:pt x="130" y="318"/>
                      </a:lnTo>
                      <a:lnTo>
                        <a:pt x="146" y="318"/>
                      </a:lnTo>
                      <a:lnTo>
                        <a:pt x="163" y="307"/>
                      </a:lnTo>
                      <a:lnTo>
                        <a:pt x="179" y="307"/>
                      </a:lnTo>
                      <a:lnTo>
                        <a:pt x="195" y="307"/>
                      </a:lnTo>
                      <a:lnTo>
                        <a:pt x="211" y="318"/>
                      </a:lnTo>
                      <a:lnTo>
                        <a:pt x="220" y="318"/>
                      </a:lnTo>
                      <a:lnTo>
                        <a:pt x="236" y="328"/>
                      </a:lnTo>
                      <a:lnTo>
                        <a:pt x="251" y="328"/>
                      </a:lnTo>
                      <a:lnTo>
                        <a:pt x="270" y="318"/>
                      </a:lnTo>
                      <a:lnTo>
                        <a:pt x="270" y="296"/>
                      </a:lnTo>
                      <a:lnTo>
                        <a:pt x="285" y="296"/>
                      </a:lnTo>
                      <a:lnTo>
                        <a:pt x="301" y="287"/>
                      </a:lnTo>
                      <a:lnTo>
                        <a:pt x="318" y="276"/>
                      </a:lnTo>
                      <a:lnTo>
                        <a:pt x="333" y="287"/>
                      </a:lnTo>
                      <a:lnTo>
                        <a:pt x="358" y="296"/>
                      </a:lnTo>
                      <a:lnTo>
                        <a:pt x="383" y="296"/>
                      </a:lnTo>
                      <a:lnTo>
                        <a:pt x="391" y="287"/>
                      </a:lnTo>
                      <a:lnTo>
                        <a:pt x="407" y="276"/>
                      </a:lnTo>
                      <a:lnTo>
                        <a:pt x="423" y="287"/>
                      </a:lnTo>
                      <a:lnTo>
                        <a:pt x="440" y="275"/>
                      </a:lnTo>
                      <a:lnTo>
                        <a:pt x="448" y="256"/>
                      </a:lnTo>
                      <a:lnTo>
                        <a:pt x="440" y="234"/>
                      </a:lnTo>
                      <a:lnTo>
                        <a:pt x="457" y="224"/>
                      </a:lnTo>
                      <a:lnTo>
                        <a:pt x="473" y="224"/>
                      </a:lnTo>
                      <a:lnTo>
                        <a:pt x="481" y="204"/>
                      </a:lnTo>
                      <a:lnTo>
                        <a:pt x="464" y="195"/>
                      </a:lnTo>
                      <a:lnTo>
                        <a:pt x="448" y="204"/>
                      </a:lnTo>
                      <a:lnTo>
                        <a:pt x="440" y="184"/>
                      </a:lnTo>
                      <a:lnTo>
                        <a:pt x="423" y="173"/>
                      </a:lnTo>
                      <a:lnTo>
                        <a:pt x="407" y="173"/>
                      </a:lnTo>
                      <a:lnTo>
                        <a:pt x="391" y="173"/>
                      </a:lnTo>
                      <a:lnTo>
                        <a:pt x="383" y="154"/>
                      </a:lnTo>
                      <a:lnTo>
                        <a:pt x="391" y="132"/>
                      </a:lnTo>
                      <a:lnTo>
                        <a:pt x="391" y="112"/>
                      </a:lnTo>
                      <a:lnTo>
                        <a:pt x="375" y="103"/>
                      </a:lnTo>
                      <a:lnTo>
                        <a:pt x="366" y="82"/>
                      </a:lnTo>
                      <a:lnTo>
                        <a:pt x="375" y="60"/>
                      </a:lnTo>
                      <a:lnTo>
                        <a:pt x="358" y="40"/>
                      </a:lnTo>
                      <a:lnTo>
                        <a:pt x="333" y="31"/>
                      </a:lnTo>
                      <a:lnTo>
                        <a:pt x="318" y="31"/>
                      </a:lnTo>
                      <a:lnTo>
                        <a:pt x="301" y="40"/>
                      </a:lnTo>
                      <a:lnTo>
                        <a:pt x="285" y="40"/>
                      </a:lnTo>
                      <a:lnTo>
                        <a:pt x="270" y="21"/>
                      </a:lnTo>
                      <a:lnTo>
                        <a:pt x="251" y="10"/>
                      </a:lnTo>
                      <a:lnTo>
                        <a:pt x="236" y="10"/>
                      </a:lnTo>
                      <a:lnTo>
                        <a:pt x="220" y="10"/>
                      </a:lnTo>
                      <a:lnTo>
                        <a:pt x="203" y="0"/>
                      </a:lnTo>
                      <a:lnTo>
                        <a:pt x="188" y="0"/>
                      </a:lnTo>
                      <a:lnTo>
                        <a:pt x="171" y="10"/>
                      </a:lnTo>
                      <a:lnTo>
                        <a:pt x="154" y="21"/>
                      </a:lnTo>
                      <a:lnTo>
                        <a:pt x="138" y="21"/>
                      </a:lnTo>
                      <a:lnTo>
                        <a:pt x="121" y="10"/>
                      </a:lnTo>
                      <a:lnTo>
                        <a:pt x="114" y="10"/>
                      </a:lnTo>
                      <a:lnTo>
                        <a:pt x="121" y="12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" name="Freeform 40"/>
                <p:cNvSpPr>
                  <a:spLocks/>
                </p:cNvSpPr>
                <p:nvPr/>
              </p:nvSpPr>
              <p:spPr bwMode="auto">
                <a:xfrm>
                  <a:off x="4327" y="2778"/>
                  <a:ext cx="291" cy="228"/>
                </a:xfrm>
                <a:custGeom>
                  <a:avLst/>
                  <a:gdLst>
                    <a:gd name="T0" fmla="*/ 14 w 384"/>
                    <a:gd name="T1" fmla="*/ 17 h 257"/>
                    <a:gd name="T2" fmla="*/ 33 w 384"/>
                    <a:gd name="T3" fmla="*/ 25 h 257"/>
                    <a:gd name="T4" fmla="*/ 51 w 384"/>
                    <a:gd name="T5" fmla="*/ 32 h 257"/>
                    <a:gd name="T6" fmla="*/ 70 w 384"/>
                    <a:gd name="T7" fmla="*/ 25 h 257"/>
                    <a:gd name="T8" fmla="*/ 89 w 384"/>
                    <a:gd name="T9" fmla="*/ 32 h 257"/>
                    <a:gd name="T10" fmla="*/ 103 w 384"/>
                    <a:gd name="T11" fmla="*/ 40 h 257"/>
                    <a:gd name="T12" fmla="*/ 121 w 384"/>
                    <a:gd name="T13" fmla="*/ 32 h 257"/>
                    <a:gd name="T14" fmla="*/ 131 w 384"/>
                    <a:gd name="T15" fmla="*/ 17 h 257"/>
                    <a:gd name="T16" fmla="*/ 149 w 384"/>
                    <a:gd name="T17" fmla="*/ 0 h 257"/>
                    <a:gd name="T18" fmla="*/ 173 w 384"/>
                    <a:gd name="T19" fmla="*/ 17 h 257"/>
                    <a:gd name="T20" fmla="*/ 191 w 384"/>
                    <a:gd name="T21" fmla="*/ 10 h 257"/>
                    <a:gd name="T22" fmla="*/ 210 w 384"/>
                    <a:gd name="T23" fmla="*/ 10 h 257"/>
                    <a:gd name="T24" fmla="*/ 215 w 384"/>
                    <a:gd name="T25" fmla="*/ 25 h 257"/>
                    <a:gd name="T26" fmla="*/ 215 w 384"/>
                    <a:gd name="T27" fmla="*/ 58 h 257"/>
                    <a:gd name="T28" fmla="*/ 220 w 384"/>
                    <a:gd name="T29" fmla="*/ 90 h 257"/>
                    <a:gd name="T30" fmla="*/ 210 w 384"/>
                    <a:gd name="T31" fmla="*/ 122 h 257"/>
                    <a:gd name="T32" fmla="*/ 201 w 384"/>
                    <a:gd name="T33" fmla="*/ 161 h 257"/>
                    <a:gd name="T34" fmla="*/ 177 w 384"/>
                    <a:gd name="T35" fmla="*/ 186 h 257"/>
                    <a:gd name="T36" fmla="*/ 164 w 384"/>
                    <a:gd name="T37" fmla="*/ 201 h 257"/>
                    <a:gd name="T38" fmla="*/ 144 w 384"/>
                    <a:gd name="T39" fmla="*/ 193 h 257"/>
                    <a:gd name="T40" fmla="*/ 164 w 384"/>
                    <a:gd name="T41" fmla="*/ 169 h 257"/>
                    <a:gd name="T42" fmla="*/ 158 w 384"/>
                    <a:gd name="T43" fmla="*/ 145 h 257"/>
                    <a:gd name="T44" fmla="*/ 140 w 384"/>
                    <a:gd name="T45" fmla="*/ 145 h 257"/>
                    <a:gd name="T46" fmla="*/ 122 w 384"/>
                    <a:gd name="T47" fmla="*/ 122 h 257"/>
                    <a:gd name="T48" fmla="*/ 103 w 384"/>
                    <a:gd name="T49" fmla="*/ 106 h 257"/>
                    <a:gd name="T50" fmla="*/ 80 w 384"/>
                    <a:gd name="T51" fmla="*/ 98 h 257"/>
                    <a:gd name="T52" fmla="*/ 61 w 384"/>
                    <a:gd name="T53" fmla="*/ 80 h 257"/>
                    <a:gd name="T54" fmla="*/ 37 w 384"/>
                    <a:gd name="T55" fmla="*/ 74 h 257"/>
                    <a:gd name="T56" fmla="*/ 18 w 384"/>
                    <a:gd name="T57" fmla="*/ 74 h 257"/>
                    <a:gd name="T58" fmla="*/ 0 w 384"/>
                    <a:gd name="T59" fmla="*/ 58 h 257"/>
                    <a:gd name="T60" fmla="*/ 5 w 384"/>
                    <a:gd name="T61" fmla="*/ 25 h 257"/>
                    <a:gd name="T62" fmla="*/ 4 w 384"/>
                    <a:gd name="T63" fmla="*/ 17 h 25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84"/>
                    <a:gd name="T97" fmla="*/ 0 h 257"/>
                    <a:gd name="T98" fmla="*/ 384 w 384"/>
                    <a:gd name="T99" fmla="*/ 257 h 25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84" h="257">
                      <a:moveTo>
                        <a:pt x="7" y="21"/>
                      </a:moveTo>
                      <a:lnTo>
                        <a:pt x="24" y="21"/>
                      </a:lnTo>
                      <a:lnTo>
                        <a:pt x="40" y="21"/>
                      </a:lnTo>
                      <a:lnTo>
                        <a:pt x="57" y="31"/>
                      </a:lnTo>
                      <a:lnTo>
                        <a:pt x="73" y="41"/>
                      </a:lnTo>
                      <a:lnTo>
                        <a:pt x="89" y="41"/>
                      </a:lnTo>
                      <a:lnTo>
                        <a:pt x="105" y="31"/>
                      </a:lnTo>
                      <a:lnTo>
                        <a:pt x="122" y="31"/>
                      </a:lnTo>
                      <a:lnTo>
                        <a:pt x="137" y="31"/>
                      </a:lnTo>
                      <a:lnTo>
                        <a:pt x="154" y="41"/>
                      </a:lnTo>
                      <a:lnTo>
                        <a:pt x="162" y="41"/>
                      </a:lnTo>
                      <a:lnTo>
                        <a:pt x="179" y="51"/>
                      </a:lnTo>
                      <a:lnTo>
                        <a:pt x="194" y="51"/>
                      </a:lnTo>
                      <a:lnTo>
                        <a:pt x="211" y="41"/>
                      </a:lnTo>
                      <a:lnTo>
                        <a:pt x="211" y="21"/>
                      </a:lnTo>
                      <a:lnTo>
                        <a:pt x="228" y="21"/>
                      </a:lnTo>
                      <a:lnTo>
                        <a:pt x="244" y="12"/>
                      </a:lnTo>
                      <a:lnTo>
                        <a:pt x="260" y="0"/>
                      </a:lnTo>
                      <a:lnTo>
                        <a:pt x="276" y="12"/>
                      </a:lnTo>
                      <a:lnTo>
                        <a:pt x="301" y="21"/>
                      </a:lnTo>
                      <a:lnTo>
                        <a:pt x="325" y="21"/>
                      </a:lnTo>
                      <a:lnTo>
                        <a:pt x="333" y="12"/>
                      </a:lnTo>
                      <a:lnTo>
                        <a:pt x="349" y="0"/>
                      </a:lnTo>
                      <a:lnTo>
                        <a:pt x="366" y="12"/>
                      </a:lnTo>
                      <a:lnTo>
                        <a:pt x="366" y="13"/>
                      </a:lnTo>
                      <a:lnTo>
                        <a:pt x="375" y="32"/>
                      </a:lnTo>
                      <a:lnTo>
                        <a:pt x="383" y="52"/>
                      </a:lnTo>
                      <a:lnTo>
                        <a:pt x="375" y="73"/>
                      </a:lnTo>
                      <a:lnTo>
                        <a:pt x="383" y="93"/>
                      </a:lnTo>
                      <a:lnTo>
                        <a:pt x="383" y="115"/>
                      </a:lnTo>
                      <a:lnTo>
                        <a:pt x="375" y="134"/>
                      </a:lnTo>
                      <a:lnTo>
                        <a:pt x="366" y="154"/>
                      </a:lnTo>
                      <a:lnTo>
                        <a:pt x="366" y="174"/>
                      </a:lnTo>
                      <a:lnTo>
                        <a:pt x="350" y="204"/>
                      </a:lnTo>
                      <a:lnTo>
                        <a:pt x="334" y="215"/>
                      </a:lnTo>
                      <a:lnTo>
                        <a:pt x="309" y="237"/>
                      </a:lnTo>
                      <a:lnTo>
                        <a:pt x="309" y="239"/>
                      </a:lnTo>
                      <a:lnTo>
                        <a:pt x="285" y="256"/>
                      </a:lnTo>
                      <a:lnTo>
                        <a:pt x="268" y="256"/>
                      </a:lnTo>
                      <a:lnTo>
                        <a:pt x="251" y="246"/>
                      </a:lnTo>
                      <a:lnTo>
                        <a:pt x="268" y="235"/>
                      </a:lnTo>
                      <a:lnTo>
                        <a:pt x="285" y="215"/>
                      </a:lnTo>
                      <a:lnTo>
                        <a:pt x="293" y="195"/>
                      </a:lnTo>
                      <a:lnTo>
                        <a:pt x="276" y="184"/>
                      </a:lnTo>
                      <a:lnTo>
                        <a:pt x="261" y="195"/>
                      </a:lnTo>
                      <a:lnTo>
                        <a:pt x="244" y="184"/>
                      </a:lnTo>
                      <a:lnTo>
                        <a:pt x="228" y="163"/>
                      </a:lnTo>
                      <a:lnTo>
                        <a:pt x="213" y="154"/>
                      </a:lnTo>
                      <a:lnTo>
                        <a:pt x="194" y="144"/>
                      </a:lnTo>
                      <a:lnTo>
                        <a:pt x="179" y="134"/>
                      </a:lnTo>
                      <a:lnTo>
                        <a:pt x="154" y="124"/>
                      </a:lnTo>
                      <a:lnTo>
                        <a:pt x="138" y="124"/>
                      </a:lnTo>
                      <a:lnTo>
                        <a:pt x="122" y="115"/>
                      </a:lnTo>
                      <a:lnTo>
                        <a:pt x="106" y="102"/>
                      </a:lnTo>
                      <a:lnTo>
                        <a:pt x="89" y="93"/>
                      </a:lnTo>
                      <a:lnTo>
                        <a:pt x="64" y="93"/>
                      </a:lnTo>
                      <a:lnTo>
                        <a:pt x="49" y="93"/>
                      </a:lnTo>
                      <a:lnTo>
                        <a:pt x="32" y="93"/>
                      </a:lnTo>
                      <a:lnTo>
                        <a:pt x="16" y="82"/>
                      </a:lnTo>
                      <a:lnTo>
                        <a:pt x="0" y="73"/>
                      </a:lnTo>
                      <a:lnTo>
                        <a:pt x="8" y="52"/>
                      </a:lnTo>
                      <a:lnTo>
                        <a:pt x="8" y="32"/>
                      </a:lnTo>
                      <a:lnTo>
                        <a:pt x="11" y="21"/>
                      </a:lnTo>
                      <a:lnTo>
                        <a:pt x="7" y="21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4" name="Freeform 41"/>
                <p:cNvSpPr>
                  <a:spLocks/>
                </p:cNvSpPr>
                <p:nvPr/>
              </p:nvSpPr>
              <p:spPr bwMode="auto">
                <a:xfrm>
                  <a:off x="4008" y="803"/>
                  <a:ext cx="793" cy="868"/>
                </a:xfrm>
                <a:custGeom>
                  <a:avLst/>
                  <a:gdLst>
                    <a:gd name="T0" fmla="*/ 378 w 1048"/>
                    <a:gd name="T1" fmla="*/ 160 h 977"/>
                    <a:gd name="T2" fmla="*/ 411 w 1048"/>
                    <a:gd name="T3" fmla="*/ 169 h 977"/>
                    <a:gd name="T4" fmla="*/ 448 w 1048"/>
                    <a:gd name="T5" fmla="*/ 177 h 977"/>
                    <a:gd name="T6" fmla="*/ 486 w 1048"/>
                    <a:gd name="T7" fmla="*/ 177 h 977"/>
                    <a:gd name="T8" fmla="*/ 472 w 1048"/>
                    <a:gd name="T9" fmla="*/ 241 h 977"/>
                    <a:gd name="T10" fmla="*/ 496 w 1048"/>
                    <a:gd name="T11" fmla="*/ 233 h 977"/>
                    <a:gd name="T12" fmla="*/ 533 w 1048"/>
                    <a:gd name="T13" fmla="*/ 202 h 977"/>
                    <a:gd name="T14" fmla="*/ 571 w 1048"/>
                    <a:gd name="T15" fmla="*/ 226 h 977"/>
                    <a:gd name="T16" fmla="*/ 599 w 1048"/>
                    <a:gd name="T17" fmla="*/ 232 h 977"/>
                    <a:gd name="T18" fmla="*/ 589 w 1048"/>
                    <a:gd name="T19" fmla="*/ 297 h 977"/>
                    <a:gd name="T20" fmla="*/ 571 w 1048"/>
                    <a:gd name="T21" fmla="*/ 354 h 977"/>
                    <a:gd name="T22" fmla="*/ 543 w 1048"/>
                    <a:gd name="T23" fmla="*/ 410 h 977"/>
                    <a:gd name="T24" fmla="*/ 514 w 1048"/>
                    <a:gd name="T25" fmla="*/ 450 h 977"/>
                    <a:gd name="T26" fmla="*/ 477 w 1048"/>
                    <a:gd name="T27" fmla="*/ 474 h 977"/>
                    <a:gd name="T28" fmla="*/ 505 w 1048"/>
                    <a:gd name="T29" fmla="*/ 506 h 977"/>
                    <a:gd name="T30" fmla="*/ 481 w 1048"/>
                    <a:gd name="T31" fmla="*/ 561 h 977"/>
                    <a:gd name="T32" fmla="*/ 448 w 1048"/>
                    <a:gd name="T33" fmla="*/ 593 h 977"/>
                    <a:gd name="T34" fmla="*/ 448 w 1048"/>
                    <a:gd name="T35" fmla="*/ 658 h 977"/>
                    <a:gd name="T36" fmla="*/ 425 w 1048"/>
                    <a:gd name="T37" fmla="*/ 713 h 977"/>
                    <a:gd name="T38" fmla="*/ 397 w 1048"/>
                    <a:gd name="T39" fmla="*/ 761 h 977"/>
                    <a:gd name="T40" fmla="*/ 341 w 1048"/>
                    <a:gd name="T41" fmla="*/ 770 h 977"/>
                    <a:gd name="T42" fmla="*/ 279 w 1048"/>
                    <a:gd name="T43" fmla="*/ 761 h 977"/>
                    <a:gd name="T44" fmla="*/ 229 w 1048"/>
                    <a:gd name="T45" fmla="*/ 761 h 977"/>
                    <a:gd name="T46" fmla="*/ 168 w 1048"/>
                    <a:gd name="T47" fmla="*/ 761 h 977"/>
                    <a:gd name="T48" fmla="*/ 121 w 1048"/>
                    <a:gd name="T49" fmla="*/ 761 h 977"/>
                    <a:gd name="T50" fmla="*/ 92 w 1048"/>
                    <a:gd name="T51" fmla="*/ 722 h 977"/>
                    <a:gd name="T52" fmla="*/ 70 w 1048"/>
                    <a:gd name="T53" fmla="*/ 673 h 977"/>
                    <a:gd name="T54" fmla="*/ 55 w 1048"/>
                    <a:gd name="T55" fmla="*/ 625 h 977"/>
                    <a:gd name="T56" fmla="*/ 41 w 1048"/>
                    <a:gd name="T57" fmla="*/ 569 h 977"/>
                    <a:gd name="T58" fmla="*/ 64 w 1048"/>
                    <a:gd name="T59" fmla="*/ 482 h 977"/>
                    <a:gd name="T60" fmla="*/ 98 w 1048"/>
                    <a:gd name="T61" fmla="*/ 394 h 977"/>
                    <a:gd name="T62" fmla="*/ 125 w 1048"/>
                    <a:gd name="T63" fmla="*/ 297 h 977"/>
                    <a:gd name="T64" fmla="*/ 88 w 1048"/>
                    <a:gd name="T65" fmla="*/ 282 h 977"/>
                    <a:gd name="T66" fmla="*/ 60 w 1048"/>
                    <a:gd name="T67" fmla="*/ 258 h 977"/>
                    <a:gd name="T68" fmla="*/ 27 w 1048"/>
                    <a:gd name="T69" fmla="*/ 226 h 977"/>
                    <a:gd name="T70" fmla="*/ 4 w 1048"/>
                    <a:gd name="T71" fmla="*/ 160 h 977"/>
                    <a:gd name="T72" fmla="*/ 4 w 1048"/>
                    <a:gd name="T73" fmla="*/ 120 h 977"/>
                    <a:gd name="T74" fmla="*/ 4 w 1048"/>
                    <a:gd name="T75" fmla="*/ 89 h 977"/>
                    <a:gd name="T76" fmla="*/ 42 w 1048"/>
                    <a:gd name="T77" fmla="*/ 65 h 977"/>
                    <a:gd name="T78" fmla="*/ 79 w 1048"/>
                    <a:gd name="T79" fmla="*/ 40 h 977"/>
                    <a:gd name="T80" fmla="*/ 117 w 1048"/>
                    <a:gd name="T81" fmla="*/ 47 h 977"/>
                    <a:gd name="T82" fmla="*/ 140 w 1048"/>
                    <a:gd name="T83" fmla="*/ 25 h 977"/>
                    <a:gd name="T84" fmla="*/ 168 w 1048"/>
                    <a:gd name="T85" fmla="*/ 8 h 977"/>
                    <a:gd name="T86" fmla="*/ 193 w 1048"/>
                    <a:gd name="T87" fmla="*/ 13 h 977"/>
                    <a:gd name="T88" fmla="*/ 224 w 1048"/>
                    <a:gd name="T89" fmla="*/ 57 h 977"/>
                    <a:gd name="T90" fmla="*/ 257 w 1048"/>
                    <a:gd name="T91" fmla="*/ 82 h 977"/>
                    <a:gd name="T92" fmla="*/ 279 w 1048"/>
                    <a:gd name="T93" fmla="*/ 138 h 977"/>
                    <a:gd name="T94" fmla="*/ 303 w 1048"/>
                    <a:gd name="T95" fmla="*/ 194 h 977"/>
                    <a:gd name="T96" fmla="*/ 335 w 1048"/>
                    <a:gd name="T97" fmla="*/ 218 h 97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048"/>
                    <a:gd name="T148" fmla="*/ 0 h 977"/>
                    <a:gd name="T149" fmla="*/ 1048 w 1048"/>
                    <a:gd name="T150" fmla="*/ 977 h 97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048" h="977">
                      <a:moveTo>
                        <a:pt x="608" y="242"/>
                      </a:moveTo>
                      <a:lnTo>
                        <a:pt x="629" y="234"/>
                      </a:lnTo>
                      <a:lnTo>
                        <a:pt x="645" y="224"/>
                      </a:lnTo>
                      <a:lnTo>
                        <a:pt x="661" y="203"/>
                      </a:lnTo>
                      <a:lnTo>
                        <a:pt x="676" y="203"/>
                      </a:lnTo>
                      <a:lnTo>
                        <a:pt x="686" y="224"/>
                      </a:lnTo>
                      <a:lnTo>
                        <a:pt x="700" y="224"/>
                      </a:lnTo>
                      <a:lnTo>
                        <a:pt x="718" y="214"/>
                      </a:lnTo>
                      <a:lnTo>
                        <a:pt x="734" y="214"/>
                      </a:lnTo>
                      <a:lnTo>
                        <a:pt x="750" y="224"/>
                      </a:lnTo>
                      <a:lnTo>
                        <a:pt x="768" y="234"/>
                      </a:lnTo>
                      <a:lnTo>
                        <a:pt x="783" y="224"/>
                      </a:lnTo>
                      <a:lnTo>
                        <a:pt x="800" y="214"/>
                      </a:lnTo>
                      <a:lnTo>
                        <a:pt x="816" y="224"/>
                      </a:lnTo>
                      <a:lnTo>
                        <a:pt x="832" y="224"/>
                      </a:lnTo>
                      <a:lnTo>
                        <a:pt x="849" y="224"/>
                      </a:lnTo>
                      <a:lnTo>
                        <a:pt x="856" y="245"/>
                      </a:lnTo>
                      <a:lnTo>
                        <a:pt x="841" y="265"/>
                      </a:lnTo>
                      <a:lnTo>
                        <a:pt x="832" y="286"/>
                      </a:lnTo>
                      <a:lnTo>
                        <a:pt x="825" y="305"/>
                      </a:lnTo>
                      <a:lnTo>
                        <a:pt x="825" y="326"/>
                      </a:lnTo>
                      <a:lnTo>
                        <a:pt x="841" y="326"/>
                      </a:lnTo>
                      <a:lnTo>
                        <a:pt x="856" y="315"/>
                      </a:lnTo>
                      <a:lnTo>
                        <a:pt x="865" y="295"/>
                      </a:lnTo>
                      <a:lnTo>
                        <a:pt x="873" y="275"/>
                      </a:lnTo>
                      <a:lnTo>
                        <a:pt x="890" y="265"/>
                      </a:lnTo>
                      <a:lnTo>
                        <a:pt x="907" y="255"/>
                      </a:lnTo>
                      <a:lnTo>
                        <a:pt x="931" y="255"/>
                      </a:lnTo>
                      <a:lnTo>
                        <a:pt x="947" y="265"/>
                      </a:lnTo>
                      <a:lnTo>
                        <a:pt x="964" y="275"/>
                      </a:lnTo>
                      <a:lnTo>
                        <a:pt x="979" y="275"/>
                      </a:lnTo>
                      <a:lnTo>
                        <a:pt x="997" y="286"/>
                      </a:lnTo>
                      <a:lnTo>
                        <a:pt x="1013" y="286"/>
                      </a:lnTo>
                      <a:lnTo>
                        <a:pt x="1029" y="286"/>
                      </a:lnTo>
                      <a:lnTo>
                        <a:pt x="1045" y="295"/>
                      </a:lnTo>
                      <a:lnTo>
                        <a:pt x="1047" y="294"/>
                      </a:lnTo>
                      <a:lnTo>
                        <a:pt x="1045" y="305"/>
                      </a:lnTo>
                      <a:lnTo>
                        <a:pt x="1038" y="326"/>
                      </a:lnTo>
                      <a:lnTo>
                        <a:pt x="1038" y="357"/>
                      </a:lnTo>
                      <a:lnTo>
                        <a:pt x="1029" y="376"/>
                      </a:lnTo>
                      <a:lnTo>
                        <a:pt x="1022" y="396"/>
                      </a:lnTo>
                      <a:lnTo>
                        <a:pt x="1004" y="407"/>
                      </a:lnTo>
                      <a:lnTo>
                        <a:pt x="997" y="427"/>
                      </a:lnTo>
                      <a:lnTo>
                        <a:pt x="997" y="448"/>
                      </a:lnTo>
                      <a:lnTo>
                        <a:pt x="988" y="468"/>
                      </a:lnTo>
                      <a:lnTo>
                        <a:pt x="979" y="488"/>
                      </a:lnTo>
                      <a:lnTo>
                        <a:pt x="964" y="508"/>
                      </a:lnTo>
                      <a:lnTo>
                        <a:pt x="947" y="519"/>
                      </a:lnTo>
                      <a:lnTo>
                        <a:pt x="938" y="538"/>
                      </a:lnTo>
                      <a:lnTo>
                        <a:pt x="931" y="560"/>
                      </a:lnTo>
                      <a:lnTo>
                        <a:pt x="915" y="560"/>
                      </a:lnTo>
                      <a:lnTo>
                        <a:pt x="897" y="569"/>
                      </a:lnTo>
                      <a:lnTo>
                        <a:pt x="882" y="569"/>
                      </a:lnTo>
                      <a:lnTo>
                        <a:pt x="865" y="591"/>
                      </a:lnTo>
                      <a:lnTo>
                        <a:pt x="856" y="600"/>
                      </a:lnTo>
                      <a:lnTo>
                        <a:pt x="832" y="600"/>
                      </a:lnTo>
                      <a:lnTo>
                        <a:pt x="832" y="620"/>
                      </a:lnTo>
                      <a:lnTo>
                        <a:pt x="849" y="630"/>
                      </a:lnTo>
                      <a:lnTo>
                        <a:pt x="865" y="630"/>
                      </a:lnTo>
                      <a:lnTo>
                        <a:pt x="882" y="641"/>
                      </a:lnTo>
                      <a:lnTo>
                        <a:pt x="865" y="661"/>
                      </a:lnTo>
                      <a:lnTo>
                        <a:pt x="865" y="681"/>
                      </a:lnTo>
                      <a:lnTo>
                        <a:pt x="849" y="692"/>
                      </a:lnTo>
                      <a:lnTo>
                        <a:pt x="841" y="711"/>
                      </a:lnTo>
                      <a:lnTo>
                        <a:pt x="825" y="733"/>
                      </a:lnTo>
                      <a:lnTo>
                        <a:pt x="807" y="733"/>
                      </a:lnTo>
                      <a:lnTo>
                        <a:pt x="791" y="733"/>
                      </a:lnTo>
                      <a:lnTo>
                        <a:pt x="783" y="751"/>
                      </a:lnTo>
                      <a:lnTo>
                        <a:pt x="791" y="773"/>
                      </a:lnTo>
                      <a:lnTo>
                        <a:pt x="783" y="792"/>
                      </a:lnTo>
                      <a:lnTo>
                        <a:pt x="783" y="814"/>
                      </a:lnTo>
                      <a:lnTo>
                        <a:pt x="783" y="834"/>
                      </a:lnTo>
                      <a:lnTo>
                        <a:pt x="775" y="853"/>
                      </a:lnTo>
                      <a:lnTo>
                        <a:pt x="768" y="874"/>
                      </a:lnTo>
                      <a:lnTo>
                        <a:pt x="759" y="893"/>
                      </a:lnTo>
                      <a:lnTo>
                        <a:pt x="743" y="904"/>
                      </a:lnTo>
                      <a:lnTo>
                        <a:pt x="725" y="924"/>
                      </a:lnTo>
                      <a:lnTo>
                        <a:pt x="718" y="946"/>
                      </a:lnTo>
                      <a:lnTo>
                        <a:pt x="709" y="965"/>
                      </a:lnTo>
                      <a:lnTo>
                        <a:pt x="693" y="965"/>
                      </a:lnTo>
                      <a:lnTo>
                        <a:pt x="668" y="965"/>
                      </a:lnTo>
                      <a:lnTo>
                        <a:pt x="645" y="976"/>
                      </a:lnTo>
                      <a:lnTo>
                        <a:pt x="618" y="976"/>
                      </a:lnTo>
                      <a:lnTo>
                        <a:pt x="595" y="976"/>
                      </a:lnTo>
                      <a:lnTo>
                        <a:pt x="570" y="976"/>
                      </a:lnTo>
                      <a:lnTo>
                        <a:pt x="546" y="965"/>
                      </a:lnTo>
                      <a:lnTo>
                        <a:pt x="522" y="965"/>
                      </a:lnTo>
                      <a:lnTo>
                        <a:pt x="488" y="965"/>
                      </a:lnTo>
                      <a:lnTo>
                        <a:pt x="464" y="965"/>
                      </a:lnTo>
                      <a:lnTo>
                        <a:pt x="439" y="965"/>
                      </a:lnTo>
                      <a:lnTo>
                        <a:pt x="423" y="965"/>
                      </a:lnTo>
                      <a:lnTo>
                        <a:pt x="400" y="965"/>
                      </a:lnTo>
                      <a:lnTo>
                        <a:pt x="373" y="965"/>
                      </a:lnTo>
                      <a:lnTo>
                        <a:pt x="341" y="965"/>
                      </a:lnTo>
                      <a:lnTo>
                        <a:pt x="316" y="965"/>
                      </a:lnTo>
                      <a:lnTo>
                        <a:pt x="293" y="965"/>
                      </a:lnTo>
                      <a:lnTo>
                        <a:pt x="268" y="965"/>
                      </a:lnTo>
                      <a:lnTo>
                        <a:pt x="243" y="955"/>
                      </a:lnTo>
                      <a:lnTo>
                        <a:pt x="228" y="955"/>
                      </a:lnTo>
                      <a:lnTo>
                        <a:pt x="211" y="965"/>
                      </a:lnTo>
                      <a:lnTo>
                        <a:pt x="195" y="955"/>
                      </a:lnTo>
                      <a:lnTo>
                        <a:pt x="186" y="935"/>
                      </a:lnTo>
                      <a:lnTo>
                        <a:pt x="170" y="935"/>
                      </a:lnTo>
                      <a:lnTo>
                        <a:pt x="161" y="915"/>
                      </a:lnTo>
                      <a:lnTo>
                        <a:pt x="146" y="893"/>
                      </a:lnTo>
                      <a:lnTo>
                        <a:pt x="129" y="893"/>
                      </a:lnTo>
                      <a:lnTo>
                        <a:pt x="121" y="874"/>
                      </a:lnTo>
                      <a:lnTo>
                        <a:pt x="121" y="853"/>
                      </a:lnTo>
                      <a:lnTo>
                        <a:pt x="112" y="834"/>
                      </a:lnTo>
                      <a:lnTo>
                        <a:pt x="104" y="814"/>
                      </a:lnTo>
                      <a:lnTo>
                        <a:pt x="96" y="804"/>
                      </a:lnTo>
                      <a:lnTo>
                        <a:pt x="96" y="792"/>
                      </a:lnTo>
                      <a:lnTo>
                        <a:pt x="96" y="782"/>
                      </a:lnTo>
                      <a:lnTo>
                        <a:pt x="89" y="762"/>
                      </a:lnTo>
                      <a:lnTo>
                        <a:pt x="71" y="742"/>
                      </a:lnTo>
                      <a:lnTo>
                        <a:pt x="71" y="722"/>
                      </a:lnTo>
                      <a:lnTo>
                        <a:pt x="79" y="701"/>
                      </a:lnTo>
                      <a:lnTo>
                        <a:pt x="89" y="681"/>
                      </a:lnTo>
                      <a:lnTo>
                        <a:pt x="104" y="641"/>
                      </a:lnTo>
                      <a:lnTo>
                        <a:pt x="112" y="610"/>
                      </a:lnTo>
                      <a:lnTo>
                        <a:pt x="129" y="580"/>
                      </a:lnTo>
                      <a:lnTo>
                        <a:pt x="137" y="560"/>
                      </a:lnTo>
                      <a:lnTo>
                        <a:pt x="153" y="529"/>
                      </a:lnTo>
                      <a:lnTo>
                        <a:pt x="170" y="499"/>
                      </a:lnTo>
                      <a:lnTo>
                        <a:pt x="186" y="458"/>
                      </a:lnTo>
                      <a:lnTo>
                        <a:pt x="195" y="437"/>
                      </a:lnTo>
                      <a:lnTo>
                        <a:pt x="203" y="407"/>
                      </a:lnTo>
                      <a:lnTo>
                        <a:pt x="218" y="376"/>
                      </a:lnTo>
                      <a:lnTo>
                        <a:pt x="218" y="357"/>
                      </a:lnTo>
                      <a:lnTo>
                        <a:pt x="195" y="365"/>
                      </a:lnTo>
                      <a:lnTo>
                        <a:pt x="170" y="365"/>
                      </a:lnTo>
                      <a:lnTo>
                        <a:pt x="153" y="357"/>
                      </a:lnTo>
                      <a:lnTo>
                        <a:pt x="146" y="336"/>
                      </a:lnTo>
                      <a:lnTo>
                        <a:pt x="137" y="326"/>
                      </a:lnTo>
                      <a:lnTo>
                        <a:pt x="121" y="326"/>
                      </a:lnTo>
                      <a:lnTo>
                        <a:pt x="104" y="326"/>
                      </a:lnTo>
                      <a:lnTo>
                        <a:pt x="89" y="326"/>
                      </a:lnTo>
                      <a:lnTo>
                        <a:pt x="64" y="315"/>
                      </a:lnTo>
                      <a:lnTo>
                        <a:pt x="48" y="305"/>
                      </a:lnTo>
                      <a:lnTo>
                        <a:pt x="48" y="286"/>
                      </a:lnTo>
                      <a:lnTo>
                        <a:pt x="30" y="265"/>
                      </a:lnTo>
                      <a:lnTo>
                        <a:pt x="21" y="245"/>
                      </a:lnTo>
                      <a:lnTo>
                        <a:pt x="16" y="224"/>
                      </a:lnTo>
                      <a:lnTo>
                        <a:pt x="7" y="203"/>
                      </a:lnTo>
                      <a:lnTo>
                        <a:pt x="7" y="184"/>
                      </a:lnTo>
                      <a:lnTo>
                        <a:pt x="10" y="182"/>
                      </a:lnTo>
                      <a:lnTo>
                        <a:pt x="16" y="172"/>
                      </a:lnTo>
                      <a:lnTo>
                        <a:pt x="7" y="152"/>
                      </a:lnTo>
                      <a:lnTo>
                        <a:pt x="16" y="141"/>
                      </a:lnTo>
                      <a:lnTo>
                        <a:pt x="7" y="122"/>
                      </a:lnTo>
                      <a:lnTo>
                        <a:pt x="0" y="112"/>
                      </a:lnTo>
                      <a:lnTo>
                        <a:pt x="7" y="112"/>
                      </a:lnTo>
                      <a:lnTo>
                        <a:pt x="23" y="112"/>
                      </a:lnTo>
                      <a:lnTo>
                        <a:pt x="41" y="112"/>
                      </a:lnTo>
                      <a:lnTo>
                        <a:pt x="57" y="101"/>
                      </a:lnTo>
                      <a:lnTo>
                        <a:pt x="73" y="82"/>
                      </a:lnTo>
                      <a:lnTo>
                        <a:pt x="89" y="71"/>
                      </a:lnTo>
                      <a:lnTo>
                        <a:pt x="105" y="71"/>
                      </a:lnTo>
                      <a:lnTo>
                        <a:pt x="123" y="71"/>
                      </a:lnTo>
                      <a:lnTo>
                        <a:pt x="137" y="51"/>
                      </a:lnTo>
                      <a:lnTo>
                        <a:pt x="155" y="51"/>
                      </a:lnTo>
                      <a:lnTo>
                        <a:pt x="171" y="51"/>
                      </a:lnTo>
                      <a:lnTo>
                        <a:pt x="187" y="60"/>
                      </a:lnTo>
                      <a:lnTo>
                        <a:pt x="203" y="60"/>
                      </a:lnTo>
                      <a:lnTo>
                        <a:pt x="219" y="60"/>
                      </a:lnTo>
                      <a:lnTo>
                        <a:pt x="237" y="60"/>
                      </a:lnTo>
                      <a:lnTo>
                        <a:pt x="252" y="51"/>
                      </a:lnTo>
                      <a:lnTo>
                        <a:pt x="244" y="31"/>
                      </a:lnTo>
                      <a:lnTo>
                        <a:pt x="244" y="10"/>
                      </a:lnTo>
                      <a:lnTo>
                        <a:pt x="261" y="10"/>
                      </a:lnTo>
                      <a:lnTo>
                        <a:pt x="277" y="10"/>
                      </a:lnTo>
                      <a:lnTo>
                        <a:pt x="293" y="10"/>
                      </a:lnTo>
                      <a:lnTo>
                        <a:pt x="310" y="0"/>
                      </a:lnTo>
                      <a:lnTo>
                        <a:pt x="325" y="10"/>
                      </a:lnTo>
                      <a:lnTo>
                        <a:pt x="343" y="20"/>
                      </a:lnTo>
                      <a:lnTo>
                        <a:pt x="337" y="17"/>
                      </a:lnTo>
                      <a:lnTo>
                        <a:pt x="359" y="43"/>
                      </a:lnTo>
                      <a:lnTo>
                        <a:pt x="359" y="63"/>
                      </a:lnTo>
                      <a:lnTo>
                        <a:pt x="373" y="63"/>
                      </a:lnTo>
                      <a:lnTo>
                        <a:pt x="391" y="72"/>
                      </a:lnTo>
                      <a:lnTo>
                        <a:pt x="406" y="82"/>
                      </a:lnTo>
                      <a:lnTo>
                        <a:pt x="423" y="82"/>
                      </a:lnTo>
                      <a:lnTo>
                        <a:pt x="431" y="103"/>
                      </a:lnTo>
                      <a:lnTo>
                        <a:pt x="448" y="103"/>
                      </a:lnTo>
                      <a:lnTo>
                        <a:pt x="454" y="122"/>
                      </a:lnTo>
                      <a:lnTo>
                        <a:pt x="472" y="144"/>
                      </a:lnTo>
                      <a:lnTo>
                        <a:pt x="488" y="153"/>
                      </a:lnTo>
                      <a:lnTo>
                        <a:pt x="488" y="174"/>
                      </a:lnTo>
                      <a:lnTo>
                        <a:pt x="488" y="194"/>
                      </a:lnTo>
                      <a:lnTo>
                        <a:pt x="504" y="214"/>
                      </a:lnTo>
                      <a:lnTo>
                        <a:pt x="522" y="225"/>
                      </a:lnTo>
                      <a:lnTo>
                        <a:pt x="529" y="245"/>
                      </a:lnTo>
                      <a:lnTo>
                        <a:pt x="536" y="265"/>
                      </a:lnTo>
                      <a:lnTo>
                        <a:pt x="554" y="286"/>
                      </a:lnTo>
                      <a:lnTo>
                        <a:pt x="570" y="286"/>
                      </a:lnTo>
                      <a:lnTo>
                        <a:pt x="586" y="276"/>
                      </a:lnTo>
                      <a:lnTo>
                        <a:pt x="608" y="242"/>
                      </a:lnTo>
                    </a:path>
                  </a:pathLst>
                </a:custGeom>
                <a:solidFill>
                  <a:schemeClr val="accent1"/>
                </a:solidFill>
                <a:ln w="12700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35" name="Group 42"/>
                <p:cNvGrpSpPr>
                  <a:grpSpLocks/>
                </p:cNvGrpSpPr>
                <p:nvPr/>
              </p:nvGrpSpPr>
              <p:grpSpPr bwMode="auto">
                <a:xfrm>
                  <a:off x="4518" y="1794"/>
                  <a:ext cx="267" cy="0"/>
                  <a:chOff x="1857" y="2490"/>
                  <a:chExt cx="352" cy="0"/>
                </a:xfrm>
              </p:grpSpPr>
              <p:sp>
                <p:nvSpPr>
                  <p:cNvPr id="44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1857" y="2490"/>
                    <a:ext cx="7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5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1928" y="2490"/>
                    <a:ext cx="139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6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2068" y="2490"/>
                    <a:ext cx="141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36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4230" y="2921"/>
                  <a:ext cx="318" cy="19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000">
                      <a:latin typeface="Tahoma" pitchFamily="34" charset="0"/>
                    </a:rPr>
                    <a:t>RS</a:t>
                  </a:r>
                </a:p>
              </p:txBody>
            </p:sp>
            <p:sp>
              <p:nvSpPr>
                <p:cNvPr id="37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4314" y="2558"/>
                  <a:ext cx="318" cy="19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000">
                      <a:latin typeface="Tahoma" pitchFamily="34" charset="0"/>
                    </a:rPr>
                    <a:t>PR</a:t>
                  </a:r>
                </a:p>
              </p:txBody>
            </p:sp>
            <p:sp>
              <p:nvSpPr>
                <p:cNvPr id="38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505" y="2417"/>
                  <a:ext cx="317" cy="19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000">
                      <a:latin typeface="Tahoma" pitchFamily="34" charset="0"/>
                    </a:rPr>
                    <a:t>SP</a:t>
                  </a:r>
                </a:p>
              </p:txBody>
            </p:sp>
            <p:sp>
              <p:nvSpPr>
                <p:cNvPr id="39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706" y="2164"/>
                  <a:ext cx="316" cy="19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000">
                      <a:latin typeface="Tahoma" pitchFamily="34" charset="0"/>
                    </a:rPr>
                    <a:t>MG</a:t>
                  </a:r>
                </a:p>
              </p:txBody>
            </p:sp>
            <p:sp>
              <p:nvSpPr>
                <p:cNvPr id="40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4921" y="2505"/>
                  <a:ext cx="318" cy="19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000">
                      <a:latin typeface="Tahoma" pitchFamily="34" charset="0"/>
                    </a:rPr>
                    <a:t>RJ</a:t>
                  </a:r>
                </a:p>
              </p:txBody>
            </p:sp>
            <p:sp>
              <p:nvSpPr>
                <p:cNvPr id="41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5184" y="1494"/>
                  <a:ext cx="318" cy="19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000">
                      <a:latin typeface="Tahoma" pitchFamily="34" charset="0"/>
                    </a:rPr>
                    <a:t>PE</a:t>
                  </a:r>
                </a:p>
              </p:txBody>
            </p:sp>
            <p:sp>
              <p:nvSpPr>
                <p:cNvPr id="42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4513" y="1842"/>
                  <a:ext cx="272" cy="16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800">
                      <a:latin typeface="Tahoma" pitchFamily="34" charset="0"/>
                    </a:rPr>
                    <a:t>GO</a:t>
                  </a:r>
                </a:p>
              </p:txBody>
            </p:sp>
            <p:sp>
              <p:nvSpPr>
                <p:cNvPr id="4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558" y="1979"/>
                  <a:ext cx="227" cy="16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800">
                      <a:latin typeface="Tahoma" pitchFamily="34" charset="0"/>
                    </a:rPr>
                    <a:t>DF</a:t>
                  </a:r>
                </a:p>
              </p:txBody>
            </p:sp>
          </p:grpSp>
          <p:pic>
            <p:nvPicPr>
              <p:cNvPr id="5" name="Picture 10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58602" y="2362662"/>
                <a:ext cx="503214" cy="5145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808041" y="3821373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315283" y="4369559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05598" y="4137547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399444" y="4945040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89759" y="4890449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225736" y="5190699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466244" y="2613548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086382" y="2465697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475945" y="5550091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536757" y="3011608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" name="Picture 1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059086" y="3625757"/>
                <a:ext cx="253425" cy="25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8" name="Forma livre 57"/>
              <p:cNvSpPr/>
              <p:nvPr/>
            </p:nvSpPr>
            <p:spPr bwMode="auto">
              <a:xfrm>
                <a:off x="3138985" y="2376985"/>
                <a:ext cx="3571165" cy="3336878"/>
              </a:xfrm>
              <a:custGeom>
                <a:avLst/>
                <a:gdLst>
                  <a:gd name="connsiteX0" fmla="*/ 0 w 3571165"/>
                  <a:gd name="connsiteY0" fmla="*/ 120555 h 3336878"/>
                  <a:gd name="connsiteX1" fmla="*/ 1678675 w 3571165"/>
                  <a:gd name="connsiteY1" fmla="*/ 1485331 h 3336878"/>
                  <a:gd name="connsiteX2" fmla="*/ 1501254 w 3571165"/>
                  <a:gd name="connsiteY2" fmla="*/ 1894764 h 3336878"/>
                  <a:gd name="connsiteX3" fmla="*/ 2279176 w 3571165"/>
                  <a:gd name="connsiteY3" fmla="*/ 2167719 h 3336878"/>
                  <a:gd name="connsiteX4" fmla="*/ 2347415 w 3571165"/>
                  <a:gd name="connsiteY4" fmla="*/ 2713630 h 3336878"/>
                  <a:gd name="connsiteX5" fmla="*/ 1419367 w 3571165"/>
                  <a:gd name="connsiteY5" fmla="*/ 3300484 h 3336878"/>
                  <a:gd name="connsiteX6" fmla="*/ 1173708 w 3571165"/>
                  <a:gd name="connsiteY6" fmla="*/ 2931994 h 3336878"/>
                  <a:gd name="connsiteX7" fmla="*/ 1760561 w 3571165"/>
                  <a:gd name="connsiteY7" fmla="*/ 2631743 h 3336878"/>
                  <a:gd name="connsiteX8" fmla="*/ 3029803 w 3571165"/>
                  <a:gd name="connsiteY8" fmla="*/ 1417093 h 3336878"/>
                  <a:gd name="connsiteX9" fmla="*/ 3029803 w 3571165"/>
                  <a:gd name="connsiteY9" fmla="*/ 1417093 h 3336878"/>
                  <a:gd name="connsiteX10" fmla="*/ 3507475 w 3571165"/>
                  <a:gd name="connsiteY10" fmla="*/ 775648 h 3336878"/>
                  <a:gd name="connsiteX11" fmla="*/ 3411940 w 3571165"/>
                  <a:gd name="connsiteY11" fmla="*/ 379863 h 3336878"/>
                  <a:gd name="connsiteX12" fmla="*/ 3057099 w 3571165"/>
                  <a:gd name="connsiteY12" fmla="*/ 202442 h 3336878"/>
                  <a:gd name="connsiteX13" fmla="*/ 1719618 w 3571165"/>
                  <a:gd name="connsiteY13" fmla="*/ 1594514 h 3336878"/>
                  <a:gd name="connsiteX14" fmla="*/ 1719618 w 3571165"/>
                  <a:gd name="connsiteY14" fmla="*/ 1594514 h 3336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71165" h="3336878">
                    <a:moveTo>
                      <a:pt x="0" y="120555"/>
                    </a:moveTo>
                    <a:cubicBezTo>
                      <a:pt x="714233" y="655092"/>
                      <a:pt x="1428466" y="1189630"/>
                      <a:pt x="1678675" y="1485331"/>
                    </a:cubicBezTo>
                    <a:cubicBezTo>
                      <a:pt x="1928884" y="1781032"/>
                      <a:pt x="1401171" y="1781033"/>
                      <a:pt x="1501254" y="1894764"/>
                    </a:cubicBezTo>
                    <a:cubicBezTo>
                      <a:pt x="1601338" y="2008495"/>
                      <a:pt x="2138149" y="2031241"/>
                      <a:pt x="2279176" y="2167719"/>
                    </a:cubicBezTo>
                    <a:cubicBezTo>
                      <a:pt x="2420203" y="2304197"/>
                      <a:pt x="2490716" y="2524836"/>
                      <a:pt x="2347415" y="2713630"/>
                    </a:cubicBezTo>
                    <a:cubicBezTo>
                      <a:pt x="2204114" y="2902424"/>
                      <a:pt x="1614985" y="3264090"/>
                      <a:pt x="1419367" y="3300484"/>
                    </a:cubicBezTo>
                    <a:cubicBezTo>
                      <a:pt x="1223749" y="3336878"/>
                      <a:pt x="1116842" y="3043451"/>
                      <a:pt x="1173708" y="2931994"/>
                    </a:cubicBezTo>
                    <a:cubicBezTo>
                      <a:pt x="1230574" y="2820537"/>
                      <a:pt x="1451212" y="2884226"/>
                      <a:pt x="1760561" y="2631743"/>
                    </a:cubicBezTo>
                    <a:cubicBezTo>
                      <a:pt x="2069910" y="2379260"/>
                      <a:pt x="3029803" y="1417093"/>
                      <a:pt x="3029803" y="1417093"/>
                    </a:cubicBezTo>
                    <a:lnTo>
                      <a:pt x="3029803" y="1417093"/>
                    </a:lnTo>
                    <a:cubicBezTo>
                      <a:pt x="3109415" y="1310186"/>
                      <a:pt x="3443786" y="948520"/>
                      <a:pt x="3507475" y="775648"/>
                    </a:cubicBezTo>
                    <a:cubicBezTo>
                      <a:pt x="3571165" y="602776"/>
                      <a:pt x="3487003" y="475397"/>
                      <a:pt x="3411940" y="379863"/>
                    </a:cubicBezTo>
                    <a:cubicBezTo>
                      <a:pt x="3336877" y="284329"/>
                      <a:pt x="3339153" y="0"/>
                      <a:pt x="3057099" y="202442"/>
                    </a:cubicBezTo>
                    <a:cubicBezTo>
                      <a:pt x="2775045" y="404884"/>
                      <a:pt x="1719618" y="1594514"/>
                      <a:pt x="1719618" y="1594514"/>
                    </a:cubicBezTo>
                    <a:lnTo>
                      <a:pt x="1719618" y="1594514"/>
                    </a:lnTo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endParaRPr>
              </a:p>
            </p:txBody>
          </p:sp>
        </p:grpSp>
        <p:cxnSp>
          <p:nvCxnSpPr>
            <p:cNvPr id="72" name="Conector de seta reta 71"/>
            <p:cNvCxnSpPr>
              <a:stCxn id="5" idx="3"/>
              <a:endCxn id="58" idx="1"/>
            </p:cNvCxnSpPr>
            <p:nvPr/>
          </p:nvCxnSpPr>
          <p:spPr bwMode="auto">
            <a:xfrm>
              <a:off x="3261816" y="2619955"/>
              <a:ext cx="1555845" cy="124236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4" name="Conector de seta reta 73"/>
            <p:cNvCxnSpPr>
              <a:stCxn id="49" idx="0"/>
              <a:endCxn id="58" idx="1"/>
            </p:cNvCxnSpPr>
            <p:nvPr/>
          </p:nvCxnSpPr>
          <p:spPr bwMode="auto">
            <a:xfrm rot="5400000" flipH="1" flipV="1">
              <a:off x="4637371" y="3957257"/>
              <a:ext cx="275231" cy="8535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5" name="Conector de seta reta 74"/>
            <p:cNvCxnSpPr>
              <a:endCxn id="47" idx="1"/>
            </p:cNvCxnSpPr>
            <p:nvPr/>
          </p:nvCxnSpPr>
          <p:spPr bwMode="auto">
            <a:xfrm rot="5400000" flipH="1" flipV="1">
              <a:off x="3885307" y="4390798"/>
              <a:ext cx="1362583" cy="482886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8" name="Conector de seta reta 77"/>
            <p:cNvCxnSpPr>
              <a:endCxn id="58" idx="13"/>
            </p:cNvCxnSpPr>
            <p:nvPr/>
          </p:nvCxnSpPr>
          <p:spPr bwMode="auto">
            <a:xfrm rot="5400000" flipH="1" flipV="1">
              <a:off x="4330297" y="4430381"/>
              <a:ext cx="987189" cy="69426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0" name="Conector de seta reta 79"/>
            <p:cNvCxnSpPr>
              <a:endCxn id="47" idx="1"/>
            </p:cNvCxnSpPr>
            <p:nvPr/>
          </p:nvCxnSpPr>
          <p:spPr bwMode="auto">
            <a:xfrm rot="5400000" flipH="1" flipV="1">
              <a:off x="3864835" y="4697871"/>
              <a:ext cx="1690128" cy="19628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2" name="Conector de seta reta 81"/>
            <p:cNvCxnSpPr>
              <a:endCxn id="58" idx="13"/>
            </p:cNvCxnSpPr>
            <p:nvPr/>
          </p:nvCxnSpPr>
          <p:spPr bwMode="auto">
            <a:xfrm rot="10800000">
              <a:off x="4858605" y="3971499"/>
              <a:ext cx="490133" cy="48222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4" name="Conector de seta reta 83"/>
            <p:cNvCxnSpPr>
              <a:endCxn id="58" idx="13"/>
            </p:cNvCxnSpPr>
            <p:nvPr/>
          </p:nvCxnSpPr>
          <p:spPr bwMode="auto">
            <a:xfrm rot="16200000" flipV="1">
              <a:off x="4589604" y="4240499"/>
              <a:ext cx="1069076" cy="531076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Conector de seta reta 85"/>
            <p:cNvCxnSpPr>
              <a:endCxn id="47" idx="1"/>
            </p:cNvCxnSpPr>
            <p:nvPr/>
          </p:nvCxnSpPr>
          <p:spPr bwMode="auto">
            <a:xfrm rot="10800000" flipV="1">
              <a:off x="4808041" y="3759959"/>
              <a:ext cx="1361836" cy="19098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8" name="Conector de seta reta 87"/>
            <p:cNvCxnSpPr>
              <a:endCxn id="47" idx="1"/>
            </p:cNvCxnSpPr>
            <p:nvPr/>
          </p:nvCxnSpPr>
          <p:spPr bwMode="auto">
            <a:xfrm rot="10800000" flipV="1">
              <a:off x="4808041" y="2627195"/>
              <a:ext cx="1361836" cy="1323753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0" name="Conector de seta reta 89"/>
            <p:cNvCxnSpPr>
              <a:stCxn id="56" idx="1"/>
              <a:endCxn id="58" idx="13"/>
            </p:cNvCxnSpPr>
            <p:nvPr/>
          </p:nvCxnSpPr>
          <p:spPr bwMode="auto">
            <a:xfrm rot="10800000" flipV="1">
              <a:off x="4858605" y="3141183"/>
              <a:ext cx="1678153" cy="830315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3" name="Conector de seta reta 92"/>
            <p:cNvCxnSpPr>
              <a:endCxn id="58" idx="13"/>
            </p:cNvCxnSpPr>
            <p:nvPr/>
          </p:nvCxnSpPr>
          <p:spPr bwMode="auto">
            <a:xfrm rot="10800000" flipV="1">
              <a:off x="4858605" y="2774967"/>
              <a:ext cx="1762317" cy="119653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70" name="CaixaDeTexto 69"/>
          <p:cNvSpPr txBox="1"/>
          <p:nvPr/>
        </p:nvSpPr>
        <p:spPr>
          <a:xfrm>
            <a:off x="35100" y="1787857"/>
            <a:ext cx="43867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12 cidades brasileiras (Rio de Janeiro, São Paulo, Brasília, Belo Horizonte, Cuiabá, Curitiba, Fortaleza, Manaus, Natal, Porto Alegre, Recife e Salvador).</a:t>
            </a:r>
          </a:p>
          <a:p>
            <a:endParaRPr lang="pt-BR" dirty="0" smtClean="0"/>
          </a:p>
          <a:p>
            <a:r>
              <a:rPr lang="pt-BR" dirty="0" smtClean="0"/>
              <a:t>Mais de 30 dias. </a:t>
            </a:r>
          </a:p>
          <a:p>
            <a:endParaRPr lang="pt-BR" dirty="0" smtClean="0"/>
          </a:p>
          <a:p>
            <a:r>
              <a:rPr lang="pt-BR" dirty="0" smtClean="0"/>
              <a:t>População flutuante de 1.600.000 pessoas.</a:t>
            </a:r>
            <a:endParaRPr 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8" name="Text Box 6"/>
          <p:cNvSpPr txBox="1">
            <a:spLocks noChangeArrowheads="1"/>
          </p:cNvSpPr>
          <p:nvPr/>
        </p:nvSpPr>
        <p:spPr bwMode="auto">
          <a:xfrm>
            <a:off x="8459788" y="692150"/>
            <a:ext cx="25082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endParaRPr lang="es-CL" sz="1200">
              <a:latin typeface="Tahoma" pitchFamily="34" charset="0"/>
              <a:cs typeface="Arial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993162" y="259307"/>
            <a:ext cx="61895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pt-BR" sz="4400" dirty="0" smtClean="0">
                <a:solidFill>
                  <a:srgbClr val="FFCC33"/>
                </a:solidFill>
                <a:latin typeface="+mj-lt"/>
                <a:ea typeface="+mj-ea"/>
                <a:cs typeface="+mj-cs"/>
              </a:rPr>
              <a:t>Rede de Saúde – Copa 2014</a:t>
            </a:r>
            <a:endParaRPr lang="pt-BR" sz="4400" dirty="0">
              <a:solidFill>
                <a:srgbClr val="FFCC33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upo 38"/>
          <p:cNvGrpSpPr/>
          <p:nvPr/>
        </p:nvGrpSpPr>
        <p:grpSpPr>
          <a:xfrm>
            <a:off x="502687" y="1173708"/>
            <a:ext cx="8436596" cy="5431477"/>
            <a:chOff x="516335" y="1310183"/>
            <a:chExt cx="7706915" cy="5049342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5971" y="1325665"/>
              <a:ext cx="7067550" cy="4862512"/>
            </a:xfrm>
            <a:prstGeom prst="rect">
              <a:avLst/>
            </a:prstGeom>
            <a:noFill/>
          </p:spPr>
        </p:pic>
        <p:sp>
          <p:nvSpPr>
            <p:cNvPr id="878599" name="Rectangle 7"/>
            <p:cNvSpPr>
              <a:spLocks noChangeArrowheads="1"/>
            </p:cNvSpPr>
            <p:nvPr/>
          </p:nvSpPr>
          <p:spPr bwMode="auto">
            <a:xfrm>
              <a:off x="7308850" y="5445125"/>
              <a:ext cx="914400" cy="9144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/>
              <a:endParaRPr lang="pt-BR" sz="2000">
                <a:cs typeface="Arial" charset="0"/>
              </a:endParaRP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5142924" y="1405716"/>
              <a:ext cx="943980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Recife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2142693" y="1326105"/>
              <a:ext cx="1105474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Fortaleza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1872012" y="5081516"/>
              <a:ext cx="1185086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BH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6255217" y="1903861"/>
              <a:ext cx="943980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Brasília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716500" y="4117070"/>
              <a:ext cx="948525" cy="58477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Porto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Alegre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5331720" y="4801735"/>
              <a:ext cx="943980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SP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6302984" y="3794076"/>
              <a:ext cx="943980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RJ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736973" y="1981199"/>
              <a:ext cx="943980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Natal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4067026" y="5761627"/>
              <a:ext cx="943980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>
                  <a:solidFill>
                    <a:schemeClr val="bg1"/>
                  </a:solidFill>
                </a:rPr>
                <a:t>Cuiabá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516335" y="2852380"/>
              <a:ext cx="943980" cy="58477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Curitiba</a:t>
              </a:r>
            </a:p>
            <a:p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19" name="CaixaDeTexto 18"/>
            <p:cNvSpPr txBox="1"/>
            <p:nvPr/>
          </p:nvSpPr>
          <p:spPr>
            <a:xfrm>
              <a:off x="3505194" y="1310183"/>
              <a:ext cx="943980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Manaus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sp>
          <p:nvSpPr>
            <p:cNvPr id="20" name="CaixaDeTexto 19"/>
            <p:cNvSpPr txBox="1"/>
            <p:nvPr/>
          </p:nvSpPr>
          <p:spPr>
            <a:xfrm>
              <a:off x="6605509" y="2827360"/>
              <a:ext cx="1201008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Salvador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  <p:pic>
          <p:nvPicPr>
            <p:cNvPr id="1027" name="Picture 3" descr="C:\Users\Intersystems\Pictures\ambulancia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75454" y="4339989"/>
              <a:ext cx="572079" cy="290440"/>
            </a:xfrm>
            <a:prstGeom prst="rect">
              <a:avLst/>
            </a:prstGeom>
            <a:noFill/>
          </p:spPr>
        </p:pic>
        <p:pic>
          <p:nvPicPr>
            <p:cNvPr id="35" name="Picture 3" descr="C:\Users\Intersystems\Pictures\ambulancia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37789" y="3045726"/>
              <a:ext cx="572079" cy="290440"/>
            </a:xfrm>
            <a:prstGeom prst="rect">
              <a:avLst/>
            </a:prstGeom>
            <a:noFill/>
          </p:spPr>
        </p:pic>
        <p:pic>
          <p:nvPicPr>
            <p:cNvPr id="36" name="Picture 3" descr="C:\Users\Intersystems\Pictures\ambulancia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99120" y="2638568"/>
              <a:ext cx="572079" cy="290440"/>
            </a:xfrm>
            <a:prstGeom prst="rect">
              <a:avLst/>
            </a:prstGeom>
            <a:noFill/>
          </p:spPr>
        </p:pic>
        <p:pic>
          <p:nvPicPr>
            <p:cNvPr id="37" name="Picture 3" descr="C:\Users\Intersystems\Pictures\ambulancia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45049" y="3063923"/>
              <a:ext cx="572079" cy="290440"/>
            </a:xfrm>
            <a:prstGeom prst="rect">
              <a:avLst/>
            </a:prstGeom>
            <a:noFill/>
          </p:spPr>
        </p:pic>
        <p:pic>
          <p:nvPicPr>
            <p:cNvPr id="38" name="Picture 3" descr="C:\Users\Intersystems\Pictures\ambulancia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24995" y="3803177"/>
              <a:ext cx="572079" cy="290440"/>
            </a:xfrm>
            <a:prstGeom prst="rect">
              <a:avLst/>
            </a:prstGeom>
            <a:noFill/>
          </p:spPr>
        </p:pic>
      </p:grpSp>
      <p:pic>
        <p:nvPicPr>
          <p:cNvPr id="878595" name="Picture 3" descr="Gravura1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0" y="0"/>
            <a:ext cx="887104" cy="1651925"/>
          </a:xfrm>
          <a:noFill/>
          <a:ln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62 0.05967 L 0.45087 0.347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78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Benefícios do Projeto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0700" y="1676400"/>
            <a:ext cx="8153400" cy="47789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1- Agilidade no atendimento, referência e contra-referência</a:t>
            </a:r>
          </a:p>
          <a:p>
            <a:pPr>
              <a:buNone/>
            </a:pPr>
            <a:r>
              <a:rPr lang="pt-BR" dirty="0" smtClean="0"/>
              <a:t>2- Após o evento os hospitais terão a possibilidade de ter em suas estruturas um sistema de Registro Eletrônico em Saúde completo, possibilitando a informatização de todos os departamentos clínicos e administrativos das unidades.</a:t>
            </a:r>
          </a:p>
          <a:p>
            <a:pPr>
              <a:buNone/>
            </a:pPr>
            <a:r>
              <a:rPr lang="pt-BR" dirty="0" smtClean="0"/>
              <a:t>3- Estatística, tomada de decisão. Por se tratar de registro eletrônico em saúde com inteligência de negócio integrada os gestores terão acesso à informações em tempo real de todas as ações e atendimentos ocorridos nas unidades de saúde, possibilitando a tomada de decisão imediata.</a:t>
            </a:r>
          </a:p>
          <a:p>
            <a:pPr>
              <a:buNone/>
            </a:pPr>
            <a:r>
              <a:rPr lang="pt-BR" dirty="0" smtClean="0"/>
              <a:t>4- Início do Registro Único do Cidadão.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Visão: Rede Integrada de Saúde</a:t>
            </a:r>
            <a:endParaRPr lang="en-US"/>
          </a:p>
        </p:txBody>
      </p:sp>
      <p:sp>
        <p:nvSpPr>
          <p:cNvPr id="1001516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4264025" cy="3016210"/>
          </a:xfrm>
        </p:spPr>
        <p:txBody>
          <a:bodyPr/>
          <a:lstStyle/>
          <a:p>
            <a:r>
              <a:rPr lang="pt-BR" sz="2000" dirty="0" smtClean="0"/>
              <a:t>Imagine chegar em qualquer unidade de, falar seu nome e… pronto! Todos os exames, as informações sobre sua saúde e seu histórico médico constarem em um banco de dados no computador. Além disso, ter a possibilidade de checar em qualquer lugar, pela internet, o resultado dos exames e as receitas médicas. </a:t>
            </a:r>
            <a:r>
              <a:rPr lang="pt-BR" sz="2000" b="1" dirty="0" smtClean="0"/>
              <a:t>Seria ideal e isso está prestes a virar realidade.</a:t>
            </a:r>
            <a:endParaRPr lang="pt-BR" sz="2000" dirty="0" smtClean="0"/>
          </a:p>
        </p:txBody>
      </p:sp>
      <p:sp>
        <p:nvSpPr>
          <p:cNvPr id="46" name="Retângulo 45"/>
          <p:cNvSpPr/>
          <p:nvPr/>
        </p:nvSpPr>
        <p:spPr>
          <a:xfrm>
            <a:off x="228600" y="4611975"/>
            <a:ext cx="41148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eaLnBrk="0" hangingPunct="0">
              <a:lnSpc>
                <a:spcPct val="75000"/>
              </a:lnSpc>
              <a:spcBef>
                <a:spcPct val="50000"/>
              </a:spcBef>
              <a:buClr>
                <a:srgbClr val="330099"/>
              </a:buClr>
              <a:buChar char="•"/>
            </a:pPr>
            <a:r>
              <a:rPr lang="pt-BR" sz="2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ea typeface="ＭＳ Ｐゴシック" charset="-128"/>
                <a:cs typeface="+mn-cs"/>
              </a:rPr>
              <a:t>Incorporar a tecnologia à saúde é tão importante que até o presidente dos Estados Unidos, Barack Obama, debate o tema. Em seu discurso de posse, ele disse que um prontuário eletrônico reduzirá as taxas de erro e os custos do sistema de saúde. “E isso vai levar a uma economia de bilhões de dólares e de incontáveis vidas”</a:t>
            </a:r>
            <a:endParaRPr lang="pt-BR" sz="2000" dirty="0">
              <a:effectLst>
                <a:outerShdw blurRad="38100" dist="38100" dir="2700000" algn="tl">
                  <a:srgbClr val="DDDDDD"/>
                </a:outerShdw>
              </a:effectLst>
              <a:latin typeface="+mn-lt"/>
              <a:ea typeface="ＭＳ Ｐゴシック" charset="-128"/>
              <a:cs typeface="+mn-cs"/>
            </a:endParaRPr>
          </a:p>
        </p:txBody>
      </p:sp>
      <p:sp>
        <p:nvSpPr>
          <p:cNvPr id="47" name="Rectangle 44"/>
          <p:cNvSpPr txBox="1">
            <a:spLocks noChangeArrowheads="1"/>
          </p:cNvSpPr>
          <p:nvPr/>
        </p:nvSpPr>
        <p:spPr bwMode="auto">
          <a:xfrm>
            <a:off x="4724400" y="1219200"/>
            <a:ext cx="4264025" cy="33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330099"/>
              </a:buClr>
              <a:buSzTx/>
              <a:buFontTx/>
              <a:buChar char="•"/>
              <a:tabLst/>
              <a:defRPr/>
            </a:pPr>
            <a:r>
              <a:rPr kumimoji="0" lang="pt-B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n-lt"/>
                <a:ea typeface="ＭＳ Ｐゴシック" charset="-128"/>
                <a:cs typeface="+mn-cs"/>
              </a:rPr>
              <a:t>Existe um projeto de lei, o </a:t>
            </a:r>
            <a:r>
              <a:rPr kumimoji="0" lang="pt-B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n-lt"/>
                <a:ea typeface="ＭＳ Ｐゴシック" charset="-128"/>
                <a:cs typeface="+mn-cs"/>
              </a:rPr>
              <a:t>PLS 474/08</a:t>
            </a:r>
            <a:r>
              <a:rPr kumimoji="0" lang="pt-B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n-lt"/>
                <a:ea typeface="ＭＳ Ｐゴシック" charset="-128"/>
                <a:cs typeface="+mn-cs"/>
              </a:rPr>
              <a:t>, que prevê o uso de prontuário eletrônico para pacientes do SUS. De acordo com o projeto, o sistema também deve ter um cadastro nacional de usuários, profissionais de saúde e de unidades de saúde públicas e privadas. </a:t>
            </a:r>
            <a:r>
              <a:rPr kumimoji="0" lang="pt-B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n-lt"/>
                <a:ea typeface="ＭＳ Ｐゴシック" charset="-128"/>
                <a:cs typeface="+mn-cs"/>
              </a:rPr>
              <a:t>O projeto, criado em 2008, foi aprovado esse ano pela Comissão de Ciência, Tecnologia, Inovação, Comunicação e Informática (CCT) do Senado.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+mn-lt"/>
              <a:ea typeface="ＭＳ Ｐゴシック" charset="-128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Visão: Rede Integrada de Saúde</a:t>
            </a:r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5725" y="2387600"/>
            <a:ext cx="4498975" cy="2620963"/>
            <a:chOff x="-7" y="873"/>
            <a:chExt cx="5395" cy="314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-7" y="2477"/>
              <a:ext cx="2451" cy="1539"/>
              <a:chOff x="50" y="890"/>
              <a:chExt cx="5009" cy="3149"/>
            </a:xfrm>
          </p:grpSpPr>
          <p:pic>
            <p:nvPicPr>
              <p:cNvPr id="1001477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91" y="933"/>
                <a:ext cx="4452" cy="3063"/>
              </a:xfrm>
              <a:prstGeom prst="rect">
                <a:avLst/>
              </a:prstGeom>
              <a:noFill/>
            </p:spPr>
          </p:pic>
          <p:sp>
            <p:nvSpPr>
              <p:cNvPr id="1001478" name="AutoShape 6"/>
              <p:cNvSpPr>
                <a:spLocks noChangeArrowheads="1"/>
              </p:cNvSpPr>
              <p:nvPr/>
            </p:nvSpPr>
            <p:spPr bwMode="auto">
              <a:xfrm>
                <a:off x="2045" y="890"/>
                <a:ext cx="657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Cl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nicas 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Especializadas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79" name="AutoShape 7"/>
              <p:cNvSpPr>
                <a:spLocks noChangeArrowheads="1"/>
              </p:cNvSpPr>
              <p:nvPr/>
            </p:nvSpPr>
            <p:spPr bwMode="auto">
              <a:xfrm>
                <a:off x="3398" y="937"/>
                <a:ext cx="697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Unidades B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á</a:t>
                </a:r>
                <a:r>
                  <a:rPr lang="pt-BR" sz="100">
                    <a:solidFill>
                      <a:schemeClr val="bg1"/>
                    </a:solidFill>
                  </a:rPr>
                  <a:t>sicas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De Sa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100">
                    <a:solidFill>
                      <a:schemeClr val="bg1"/>
                    </a:solidFill>
                  </a:rPr>
                  <a:t>de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0" name="AutoShape 8"/>
              <p:cNvSpPr>
                <a:spLocks noChangeArrowheads="1"/>
              </p:cNvSpPr>
              <p:nvPr/>
            </p:nvSpPr>
            <p:spPr bwMode="auto">
              <a:xfrm>
                <a:off x="4063" y="1245"/>
                <a:ext cx="630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Servi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ç</a:t>
                </a:r>
                <a:r>
                  <a:rPr lang="pt-BR" sz="100">
                    <a:solidFill>
                      <a:schemeClr val="bg1"/>
                    </a:solidFill>
                  </a:rPr>
                  <a:t>os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Diagn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sticos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1" name="AutoShape 9"/>
              <p:cNvSpPr>
                <a:spLocks noChangeArrowheads="1"/>
              </p:cNvSpPr>
              <p:nvPr/>
            </p:nvSpPr>
            <p:spPr bwMode="auto">
              <a:xfrm>
                <a:off x="4339" y="1771"/>
                <a:ext cx="720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Programa de Sa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100">
                    <a:solidFill>
                      <a:schemeClr val="bg1"/>
                    </a:solidFill>
                  </a:rPr>
                  <a:t>de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Da Fam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lia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2" name="AutoShape 10"/>
              <p:cNvSpPr>
                <a:spLocks noChangeArrowheads="1"/>
              </p:cNvSpPr>
              <p:nvPr/>
            </p:nvSpPr>
            <p:spPr bwMode="auto">
              <a:xfrm>
                <a:off x="4097" y="2363"/>
                <a:ext cx="927" cy="865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Industria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Farmacêutica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3" name="AutoShape 11"/>
              <p:cNvSpPr>
                <a:spLocks noChangeArrowheads="1"/>
              </p:cNvSpPr>
              <p:nvPr/>
            </p:nvSpPr>
            <p:spPr bwMode="auto">
              <a:xfrm>
                <a:off x="3549" y="3022"/>
                <a:ext cx="692" cy="397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pt-BR" sz="100">
                  <a:solidFill>
                    <a:schemeClr val="bg1"/>
                  </a:solidFill>
                </a:endParaRP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Laborat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rios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Banco de Sangue</a:t>
                </a:r>
              </a:p>
              <a:p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4" name="AutoShape 12"/>
              <p:cNvSpPr>
                <a:spLocks noChangeArrowheads="1"/>
              </p:cNvSpPr>
              <p:nvPr/>
            </p:nvSpPr>
            <p:spPr bwMode="auto">
              <a:xfrm>
                <a:off x="50" y="2566"/>
                <a:ext cx="1518" cy="553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Rede Hospitalar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P</a:t>
                </a:r>
                <a:r>
                  <a:rPr lang="pt-BR" sz="4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400">
                    <a:solidFill>
                      <a:schemeClr val="bg1"/>
                    </a:solidFill>
                  </a:rPr>
                  <a:t>blica ou Privada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5" name="AutoShape 13"/>
              <p:cNvSpPr>
                <a:spLocks noChangeArrowheads="1"/>
              </p:cNvSpPr>
              <p:nvPr/>
            </p:nvSpPr>
            <p:spPr bwMode="auto">
              <a:xfrm>
                <a:off x="591" y="1853"/>
                <a:ext cx="623" cy="311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Central de 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Atendimento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6" name="AutoShape 14"/>
              <p:cNvSpPr>
                <a:spLocks noChangeArrowheads="1"/>
              </p:cNvSpPr>
              <p:nvPr/>
            </p:nvSpPr>
            <p:spPr bwMode="auto">
              <a:xfrm>
                <a:off x="1186" y="1046"/>
                <a:ext cx="635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Cl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nicas 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Ambulat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rios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7" name="AutoShape 15"/>
              <p:cNvSpPr>
                <a:spLocks noChangeArrowheads="1"/>
              </p:cNvSpPr>
              <p:nvPr/>
            </p:nvSpPr>
            <p:spPr bwMode="auto">
              <a:xfrm>
                <a:off x="1291" y="2882"/>
                <a:ext cx="884" cy="1157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Distribuidora de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Medicamentos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88" name="AutoShape 16"/>
              <p:cNvSpPr>
                <a:spLocks noChangeArrowheads="1"/>
              </p:cNvSpPr>
              <p:nvPr/>
            </p:nvSpPr>
            <p:spPr bwMode="auto">
              <a:xfrm>
                <a:off x="2778" y="3688"/>
                <a:ext cx="767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Agentes comunit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á</a:t>
                </a:r>
                <a:r>
                  <a:rPr lang="pt-BR" sz="100">
                    <a:solidFill>
                      <a:schemeClr val="bg1"/>
                    </a:solidFill>
                  </a:rPr>
                  <a:t>rios 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é</a:t>
                </a:r>
                <a:r>
                  <a:rPr lang="pt-BR" sz="100">
                    <a:solidFill>
                      <a:schemeClr val="bg1"/>
                    </a:solidFill>
                  </a:rPr>
                  <a:t>dicos de fam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lia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2937" y="2426"/>
              <a:ext cx="2451" cy="1539"/>
              <a:chOff x="50" y="890"/>
              <a:chExt cx="5009" cy="3149"/>
            </a:xfrm>
          </p:grpSpPr>
          <p:pic>
            <p:nvPicPr>
              <p:cNvPr id="1001490" name="Picture 1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91" y="933"/>
                <a:ext cx="4452" cy="3063"/>
              </a:xfrm>
              <a:prstGeom prst="rect">
                <a:avLst/>
              </a:prstGeom>
              <a:noFill/>
            </p:spPr>
          </p:pic>
          <p:sp>
            <p:nvSpPr>
              <p:cNvPr id="1001491" name="AutoShape 19"/>
              <p:cNvSpPr>
                <a:spLocks noChangeArrowheads="1"/>
              </p:cNvSpPr>
              <p:nvPr/>
            </p:nvSpPr>
            <p:spPr bwMode="auto">
              <a:xfrm>
                <a:off x="2043" y="890"/>
                <a:ext cx="657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Cl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nicas 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Especializadas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92" name="AutoShape 20"/>
              <p:cNvSpPr>
                <a:spLocks noChangeArrowheads="1"/>
              </p:cNvSpPr>
              <p:nvPr/>
            </p:nvSpPr>
            <p:spPr bwMode="auto">
              <a:xfrm>
                <a:off x="3397" y="937"/>
                <a:ext cx="697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Unidades B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á</a:t>
                </a:r>
                <a:r>
                  <a:rPr lang="pt-BR" sz="100">
                    <a:solidFill>
                      <a:schemeClr val="bg1"/>
                    </a:solidFill>
                  </a:rPr>
                  <a:t>sicas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De Sa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100">
                    <a:solidFill>
                      <a:schemeClr val="bg1"/>
                    </a:solidFill>
                  </a:rPr>
                  <a:t>de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93" name="AutoShape 21"/>
              <p:cNvSpPr>
                <a:spLocks noChangeArrowheads="1"/>
              </p:cNvSpPr>
              <p:nvPr/>
            </p:nvSpPr>
            <p:spPr bwMode="auto">
              <a:xfrm>
                <a:off x="4063" y="1245"/>
                <a:ext cx="630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Servi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ç</a:t>
                </a:r>
                <a:r>
                  <a:rPr lang="pt-BR" sz="100">
                    <a:solidFill>
                      <a:schemeClr val="bg1"/>
                    </a:solidFill>
                  </a:rPr>
                  <a:t>os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Diagn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sticos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94" name="AutoShape 22"/>
              <p:cNvSpPr>
                <a:spLocks noChangeArrowheads="1"/>
              </p:cNvSpPr>
              <p:nvPr/>
            </p:nvSpPr>
            <p:spPr bwMode="auto">
              <a:xfrm>
                <a:off x="4339" y="1771"/>
                <a:ext cx="720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Programa de Sa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100">
                    <a:solidFill>
                      <a:schemeClr val="bg1"/>
                    </a:solidFill>
                  </a:rPr>
                  <a:t>de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Da Fam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lia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95" name="AutoShape 23"/>
              <p:cNvSpPr>
                <a:spLocks noChangeArrowheads="1"/>
              </p:cNvSpPr>
              <p:nvPr/>
            </p:nvSpPr>
            <p:spPr bwMode="auto">
              <a:xfrm>
                <a:off x="4097" y="2363"/>
                <a:ext cx="927" cy="865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Industria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Farmacêutica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96" name="AutoShape 24"/>
              <p:cNvSpPr>
                <a:spLocks noChangeArrowheads="1"/>
              </p:cNvSpPr>
              <p:nvPr/>
            </p:nvSpPr>
            <p:spPr bwMode="auto">
              <a:xfrm>
                <a:off x="3549" y="3022"/>
                <a:ext cx="692" cy="397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pt-BR" sz="100">
                  <a:solidFill>
                    <a:schemeClr val="bg1"/>
                  </a:solidFill>
                </a:endParaRP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Laborat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rios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Banco de Sangue</a:t>
                </a:r>
              </a:p>
              <a:p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97" name="AutoShape 25"/>
              <p:cNvSpPr>
                <a:spLocks noChangeArrowheads="1"/>
              </p:cNvSpPr>
              <p:nvPr/>
            </p:nvSpPr>
            <p:spPr bwMode="auto">
              <a:xfrm>
                <a:off x="50" y="2566"/>
                <a:ext cx="1518" cy="553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Rede Hospitalar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P</a:t>
                </a:r>
                <a:r>
                  <a:rPr lang="pt-BR" sz="4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400">
                    <a:solidFill>
                      <a:schemeClr val="bg1"/>
                    </a:solidFill>
                  </a:rPr>
                  <a:t>blica ou Privada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98" name="AutoShape 26"/>
              <p:cNvSpPr>
                <a:spLocks noChangeArrowheads="1"/>
              </p:cNvSpPr>
              <p:nvPr/>
            </p:nvSpPr>
            <p:spPr bwMode="auto">
              <a:xfrm>
                <a:off x="591" y="1853"/>
                <a:ext cx="623" cy="311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Central de 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Atendimento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499" name="AutoShape 27"/>
              <p:cNvSpPr>
                <a:spLocks noChangeArrowheads="1"/>
              </p:cNvSpPr>
              <p:nvPr/>
            </p:nvSpPr>
            <p:spPr bwMode="auto">
              <a:xfrm>
                <a:off x="1186" y="1046"/>
                <a:ext cx="635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Cl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nicas 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Ambulat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rios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00" name="AutoShape 28"/>
              <p:cNvSpPr>
                <a:spLocks noChangeArrowheads="1"/>
              </p:cNvSpPr>
              <p:nvPr/>
            </p:nvSpPr>
            <p:spPr bwMode="auto">
              <a:xfrm>
                <a:off x="1291" y="2882"/>
                <a:ext cx="884" cy="1157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Distribuidora de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Medicamentos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01" name="AutoShape 29"/>
              <p:cNvSpPr>
                <a:spLocks noChangeArrowheads="1"/>
              </p:cNvSpPr>
              <p:nvPr/>
            </p:nvSpPr>
            <p:spPr bwMode="auto">
              <a:xfrm>
                <a:off x="2778" y="3688"/>
                <a:ext cx="767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Agentes comunit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á</a:t>
                </a:r>
                <a:r>
                  <a:rPr lang="pt-BR" sz="100">
                    <a:solidFill>
                      <a:schemeClr val="bg1"/>
                    </a:solidFill>
                  </a:rPr>
                  <a:t>rios 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é</a:t>
                </a:r>
                <a:r>
                  <a:rPr lang="pt-BR" sz="100">
                    <a:solidFill>
                      <a:schemeClr val="bg1"/>
                    </a:solidFill>
                  </a:rPr>
                  <a:t>dicos de fam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lia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Group 30"/>
            <p:cNvGrpSpPr>
              <a:grpSpLocks/>
            </p:cNvGrpSpPr>
            <p:nvPr/>
          </p:nvGrpSpPr>
          <p:grpSpPr bwMode="auto">
            <a:xfrm>
              <a:off x="1444" y="873"/>
              <a:ext cx="2451" cy="1539"/>
              <a:chOff x="50" y="890"/>
              <a:chExt cx="5009" cy="3149"/>
            </a:xfrm>
          </p:grpSpPr>
          <p:pic>
            <p:nvPicPr>
              <p:cNvPr id="1001503" name="Picture 3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91" y="933"/>
                <a:ext cx="4452" cy="3063"/>
              </a:xfrm>
              <a:prstGeom prst="rect">
                <a:avLst/>
              </a:prstGeom>
              <a:noFill/>
            </p:spPr>
          </p:pic>
          <p:sp>
            <p:nvSpPr>
              <p:cNvPr id="1001504" name="AutoShape 32"/>
              <p:cNvSpPr>
                <a:spLocks noChangeArrowheads="1"/>
              </p:cNvSpPr>
              <p:nvPr/>
            </p:nvSpPr>
            <p:spPr bwMode="auto">
              <a:xfrm>
                <a:off x="2045" y="890"/>
                <a:ext cx="657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Cl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nicas 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Especializadas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05" name="AutoShape 33"/>
              <p:cNvSpPr>
                <a:spLocks noChangeArrowheads="1"/>
              </p:cNvSpPr>
              <p:nvPr/>
            </p:nvSpPr>
            <p:spPr bwMode="auto">
              <a:xfrm>
                <a:off x="3398" y="937"/>
                <a:ext cx="697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Unidades B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á</a:t>
                </a:r>
                <a:r>
                  <a:rPr lang="pt-BR" sz="100">
                    <a:solidFill>
                      <a:schemeClr val="bg1"/>
                    </a:solidFill>
                  </a:rPr>
                  <a:t>sicas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De Sa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100">
                    <a:solidFill>
                      <a:schemeClr val="bg1"/>
                    </a:solidFill>
                  </a:rPr>
                  <a:t>de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06" name="AutoShape 34"/>
              <p:cNvSpPr>
                <a:spLocks noChangeArrowheads="1"/>
              </p:cNvSpPr>
              <p:nvPr/>
            </p:nvSpPr>
            <p:spPr bwMode="auto">
              <a:xfrm>
                <a:off x="4063" y="1245"/>
                <a:ext cx="630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Servi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ç</a:t>
                </a:r>
                <a:r>
                  <a:rPr lang="pt-BR" sz="100">
                    <a:solidFill>
                      <a:schemeClr val="bg1"/>
                    </a:solidFill>
                  </a:rPr>
                  <a:t>os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Diagn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sticos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07" name="AutoShape 35"/>
              <p:cNvSpPr>
                <a:spLocks noChangeArrowheads="1"/>
              </p:cNvSpPr>
              <p:nvPr/>
            </p:nvSpPr>
            <p:spPr bwMode="auto">
              <a:xfrm>
                <a:off x="4339" y="1771"/>
                <a:ext cx="720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Programa de Sa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100">
                    <a:solidFill>
                      <a:schemeClr val="bg1"/>
                    </a:solidFill>
                  </a:rPr>
                  <a:t>de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Da Fam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lia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08" name="AutoShape 36"/>
              <p:cNvSpPr>
                <a:spLocks noChangeArrowheads="1"/>
              </p:cNvSpPr>
              <p:nvPr/>
            </p:nvSpPr>
            <p:spPr bwMode="auto">
              <a:xfrm>
                <a:off x="4098" y="2363"/>
                <a:ext cx="926" cy="865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Industria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Farmacêutica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09" name="AutoShape 37"/>
              <p:cNvSpPr>
                <a:spLocks noChangeArrowheads="1"/>
              </p:cNvSpPr>
              <p:nvPr/>
            </p:nvSpPr>
            <p:spPr bwMode="auto">
              <a:xfrm>
                <a:off x="3550" y="3022"/>
                <a:ext cx="692" cy="397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pt-BR" sz="100">
                  <a:solidFill>
                    <a:schemeClr val="bg1"/>
                  </a:solidFill>
                </a:endParaRP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Laborat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rios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Banco de Sangue</a:t>
                </a:r>
              </a:p>
              <a:p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10" name="AutoShape 38"/>
              <p:cNvSpPr>
                <a:spLocks noChangeArrowheads="1"/>
              </p:cNvSpPr>
              <p:nvPr/>
            </p:nvSpPr>
            <p:spPr bwMode="auto">
              <a:xfrm>
                <a:off x="50" y="2566"/>
                <a:ext cx="1517" cy="553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Rede Hospitalar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P</a:t>
                </a:r>
                <a:r>
                  <a:rPr lang="pt-BR" sz="400">
                    <a:solidFill>
                      <a:schemeClr val="bg1"/>
                    </a:solidFill>
                    <a:latin typeface="Times New Roman"/>
                  </a:rPr>
                  <a:t>ú</a:t>
                </a:r>
                <a:r>
                  <a:rPr lang="pt-BR" sz="400">
                    <a:solidFill>
                      <a:schemeClr val="bg1"/>
                    </a:solidFill>
                  </a:rPr>
                  <a:t>blica ou Privada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11" name="AutoShape 39"/>
              <p:cNvSpPr>
                <a:spLocks noChangeArrowheads="1"/>
              </p:cNvSpPr>
              <p:nvPr/>
            </p:nvSpPr>
            <p:spPr bwMode="auto">
              <a:xfrm>
                <a:off x="591" y="1853"/>
                <a:ext cx="622" cy="311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Central de 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Atendimento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12" name="AutoShape 40"/>
              <p:cNvSpPr>
                <a:spLocks noChangeArrowheads="1"/>
              </p:cNvSpPr>
              <p:nvPr/>
            </p:nvSpPr>
            <p:spPr bwMode="auto">
              <a:xfrm>
                <a:off x="1186" y="1046"/>
                <a:ext cx="633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Cl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nicas 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Ambulat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ó</a:t>
                </a:r>
                <a:r>
                  <a:rPr lang="pt-BR" sz="100">
                    <a:solidFill>
                      <a:schemeClr val="bg1"/>
                    </a:solidFill>
                  </a:rPr>
                  <a:t>rios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13" name="AutoShape 41"/>
              <p:cNvSpPr>
                <a:spLocks noChangeArrowheads="1"/>
              </p:cNvSpPr>
              <p:nvPr/>
            </p:nvSpPr>
            <p:spPr bwMode="auto">
              <a:xfrm>
                <a:off x="1291" y="2882"/>
                <a:ext cx="886" cy="1157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pt-BR" sz="400">
                    <a:solidFill>
                      <a:schemeClr val="bg1"/>
                    </a:solidFill>
                  </a:rPr>
                  <a:t>Distribuidora de</a:t>
                </a:r>
              </a:p>
              <a:p>
                <a:r>
                  <a:rPr lang="pt-BR" sz="400">
                    <a:solidFill>
                      <a:schemeClr val="bg1"/>
                    </a:solidFill>
                  </a:rPr>
                  <a:t>Medicamentos</a:t>
                </a:r>
                <a:endParaRPr lang="en-US" sz="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1514" name="AutoShape 42"/>
              <p:cNvSpPr>
                <a:spLocks noChangeArrowheads="1"/>
              </p:cNvSpPr>
              <p:nvPr/>
            </p:nvSpPr>
            <p:spPr bwMode="auto">
              <a:xfrm>
                <a:off x="2776" y="3688"/>
                <a:ext cx="766" cy="312"/>
              </a:xfrm>
              <a:prstGeom prst="bevel">
                <a:avLst>
                  <a:gd name="adj" fmla="val 4963"/>
                </a:avLst>
              </a:prstGeom>
              <a:solidFill>
                <a:srgbClr val="212B79"/>
              </a:solidFill>
              <a:ln w="2857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r>
                  <a:rPr lang="pt-BR" sz="100">
                    <a:solidFill>
                      <a:schemeClr val="bg1"/>
                    </a:solidFill>
                  </a:rPr>
                  <a:t>Agentes comunit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á</a:t>
                </a:r>
                <a:r>
                  <a:rPr lang="pt-BR" sz="100">
                    <a:solidFill>
                      <a:schemeClr val="bg1"/>
                    </a:solidFill>
                  </a:rPr>
                  <a:t>rios e</a:t>
                </a:r>
              </a:p>
              <a:p>
                <a:r>
                  <a:rPr lang="pt-BR" sz="100">
                    <a:solidFill>
                      <a:schemeClr val="bg1"/>
                    </a:solidFill>
                  </a:rPr>
                  <a:t>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é</a:t>
                </a:r>
                <a:r>
                  <a:rPr lang="pt-BR" sz="100">
                    <a:solidFill>
                      <a:schemeClr val="bg1"/>
                    </a:solidFill>
                  </a:rPr>
                  <a:t>dicos de fam</a:t>
                </a:r>
                <a:r>
                  <a:rPr lang="pt-BR" sz="100">
                    <a:solidFill>
                      <a:schemeClr val="bg1"/>
                    </a:solidFill>
                    <a:latin typeface="Times New Roman"/>
                  </a:rPr>
                  <a:t>í</a:t>
                </a:r>
                <a:r>
                  <a:rPr lang="pt-BR" sz="100">
                    <a:solidFill>
                      <a:schemeClr val="bg1"/>
                    </a:solidFill>
                  </a:rPr>
                  <a:t>lia</a:t>
                </a:r>
                <a:endParaRPr lang="en-US" sz="1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001515" name="Picture 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6238" y="1828800"/>
            <a:ext cx="4013200" cy="383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1516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4651375" y="1555750"/>
            <a:ext cx="4264025" cy="4892675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pt-BR" sz="2000"/>
              <a:t>Redes públicas e privadas integrando a comunidade digitalmente;</a:t>
            </a:r>
          </a:p>
          <a:p>
            <a:pPr>
              <a:lnSpc>
                <a:spcPct val="75000"/>
              </a:lnSpc>
            </a:pPr>
            <a:r>
              <a:rPr lang="pt-BR" sz="2000"/>
              <a:t>Integração de Informações e centralização de dados, tudo via WEB;</a:t>
            </a:r>
          </a:p>
          <a:p>
            <a:pPr>
              <a:lnSpc>
                <a:spcPct val="75000"/>
              </a:lnSpc>
            </a:pPr>
            <a:r>
              <a:rPr lang="pt-BR" sz="2000"/>
              <a:t>Comunidades regionais (municipais, estaduais ou federais) compartilhando os recursos de atendimento;</a:t>
            </a:r>
          </a:p>
          <a:p>
            <a:pPr>
              <a:lnSpc>
                <a:spcPct val="75000"/>
              </a:lnSpc>
            </a:pPr>
            <a:r>
              <a:rPr lang="pt-BR" sz="2000"/>
              <a:t>Uso intensivo da informação compartilhada;</a:t>
            </a:r>
          </a:p>
          <a:p>
            <a:pPr>
              <a:lnSpc>
                <a:spcPct val="75000"/>
              </a:lnSpc>
            </a:pPr>
            <a:r>
              <a:rPr lang="pt-BR" sz="2000"/>
              <a:t>Barateamento do atendimento de forma exponencial;</a:t>
            </a:r>
          </a:p>
          <a:p>
            <a:pPr>
              <a:lnSpc>
                <a:spcPct val="75000"/>
              </a:lnSpc>
            </a:pPr>
            <a:r>
              <a:rPr lang="pt-BR" sz="2000"/>
              <a:t>Benefícios diretos de utilização da massa de informações do Prontuário Digital para prevenção endêmicas e proteção a saúde;</a:t>
            </a:r>
          </a:p>
          <a:p>
            <a:pPr>
              <a:lnSpc>
                <a:spcPct val="75000"/>
              </a:lnSpc>
            </a:pPr>
            <a:r>
              <a:rPr lang="pt-BR" sz="2000"/>
              <a:t>Gestão administrativa efetiva em tempo real;</a:t>
            </a:r>
            <a:endParaRPr lang="en-US" sz="20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22" name="Rectangle 2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pt-BR"/>
          </a:p>
        </p:txBody>
      </p:sp>
      <p:pic>
        <p:nvPicPr>
          <p:cNvPr id="10035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" y="1384300"/>
            <a:ext cx="6959600" cy="5316538"/>
          </a:xfrm>
          <a:prstGeom prst="rect">
            <a:avLst/>
          </a:prstGeom>
          <a:noFill/>
        </p:spPr>
      </p:pic>
      <p:sp>
        <p:nvSpPr>
          <p:cNvPr id="10035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pt-BR" sz="4100" dirty="0" smtClean="0"/>
              <a:t>Integração </a:t>
            </a:r>
            <a:r>
              <a:rPr lang="pt-BR" sz="4100" dirty="0" err="1" smtClean="0"/>
              <a:t>HealthShare</a:t>
            </a:r>
            <a:r>
              <a:rPr lang="pt-BR" sz="4100" dirty="0" smtClean="0"/>
              <a:t/>
            </a:r>
            <a:br>
              <a:rPr lang="pt-BR" sz="4100" dirty="0" smtClean="0"/>
            </a:br>
            <a:r>
              <a:rPr lang="pt-BR" sz="2500" dirty="0" smtClean="0"/>
              <a:t>Fazendo Buscas com o navegador Web</a:t>
            </a:r>
            <a:endParaRPr lang="pt-BR" sz="2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/>
              <a:t>Viewer</a:t>
            </a:r>
            <a:br>
              <a:rPr lang="en-US" sz="3700"/>
            </a:br>
            <a:r>
              <a:rPr lang="en-US" sz="2100"/>
              <a:t>Vendo o Registro de um Paciente</a:t>
            </a:r>
          </a:p>
        </p:txBody>
      </p:sp>
      <p:pic>
        <p:nvPicPr>
          <p:cNvPr id="10055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" y="1425575"/>
            <a:ext cx="712470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5572" name="Text Box 4"/>
          <p:cNvSpPr txBox="1">
            <a:spLocks noChangeArrowheads="1"/>
          </p:cNvSpPr>
          <p:nvPr/>
        </p:nvSpPr>
        <p:spPr bwMode="auto">
          <a:xfrm>
            <a:off x="3708400" y="5207000"/>
            <a:ext cx="5143500" cy="16804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228600" indent="-228600" algn="l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buSzPct val="115000"/>
              <a:buFontTx/>
              <a:buChar char="•"/>
            </a:pPr>
            <a:r>
              <a:rPr lang="pt-BR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Apresentação intuitiva e sofisticada de grande variedade de dados clínicos</a:t>
            </a:r>
          </a:p>
          <a:p>
            <a:pPr marL="228600" indent="-228600" algn="l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buSzPct val="115000"/>
              <a:buFontTx/>
              <a:buChar char="•"/>
            </a:pPr>
            <a:r>
              <a:rPr lang="pt-BR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Tecnologia Web</a:t>
            </a:r>
            <a:endParaRPr lang="pt-BR" sz="2400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557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2419350"/>
            <a:ext cx="9144000" cy="3902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07555" name="Rectangle 3"/>
          <p:cNvSpPr>
            <a:spLocks noChangeArrowheads="1"/>
          </p:cNvSpPr>
          <p:nvPr/>
        </p:nvSpPr>
        <p:spPr bwMode="auto">
          <a:xfrm flipV="1">
            <a:off x="0" y="304800"/>
            <a:ext cx="8458200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rot="10800000" wrap="square">
            <a:spAutoFit/>
          </a:bodyPr>
          <a:lstStyle/>
          <a:p>
            <a:pPr eaLnBrk="0" hangingPunct="0">
              <a:buSzPct val="100000"/>
              <a:defRPr/>
            </a:pPr>
            <a:r>
              <a:rPr lang="pt-BR" sz="4400" dirty="0" err="1">
                <a:solidFill>
                  <a:srgbClr val="FFCC33"/>
                </a:solidFill>
                <a:latin typeface="+mj-lt"/>
                <a:ea typeface="ＭＳ Ｐゴシック" pitchFamily="34" charset="-128"/>
                <a:cs typeface="+mj-cs"/>
                <a:sym typeface="Arial" charset="0"/>
              </a:rPr>
              <a:t>TrakCare</a:t>
            </a:r>
            <a:r>
              <a:rPr lang="pt-BR" sz="4400" dirty="0">
                <a:solidFill>
                  <a:srgbClr val="FFCC33"/>
                </a:solidFill>
                <a:latin typeface="+mj-lt"/>
                <a:ea typeface="ＭＳ Ｐゴシック" pitchFamily="34" charset="-128"/>
                <a:cs typeface="+mj-cs"/>
                <a:sym typeface="Arial" charset="0"/>
              </a:rPr>
              <a:t> – Distrito Federal de Brasília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H="1">
            <a:off x="5521325" y="2235200"/>
            <a:ext cx="2230438" cy="1069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65" name="Freeform 5"/>
          <p:cNvSpPr>
            <a:spLocks/>
          </p:cNvSpPr>
          <p:nvPr/>
        </p:nvSpPr>
        <p:spPr bwMode="auto">
          <a:xfrm flipH="1">
            <a:off x="4987925" y="3690938"/>
            <a:ext cx="158750" cy="1014412"/>
          </a:xfrm>
          <a:custGeom>
            <a:avLst/>
            <a:gdLst>
              <a:gd name="T0" fmla="*/ 0 w 792"/>
              <a:gd name="T1" fmla="*/ 2147483647 h 1216"/>
              <a:gd name="T2" fmla="*/ 2147483647 w 792"/>
              <a:gd name="T3" fmla="*/ 0 h 1216"/>
              <a:gd name="T4" fmla="*/ 0 60000 65536"/>
              <a:gd name="T5" fmla="*/ 0 60000 65536"/>
              <a:gd name="T6" fmla="*/ 0 w 792"/>
              <a:gd name="T7" fmla="*/ 0 h 1216"/>
              <a:gd name="T8" fmla="*/ 792 w 792"/>
              <a:gd name="T9" fmla="*/ 1216 h 12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92" h="1216">
                <a:moveTo>
                  <a:pt x="0" y="1216"/>
                </a:moveTo>
                <a:lnTo>
                  <a:pt x="792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66" name="Freeform 6"/>
          <p:cNvSpPr>
            <a:spLocks/>
          </p:cNvSpPr>
          <p:nvPr/>
        </p:nvSpPr>
        <p:spPr bwMode="auto">
          <a:xfrm>
            <a:off x="6931025" y="2919413"/>
            <a:ext cx="1463675" cy="1766887"/>
          </a:xfrm>
          <a:custGeom>
            <a:avLst/>
            <a:gdLst>
              <a:gd name="T0" fmla="*/ 0 w 1568"/>
              <a:gd name="T1" fmla="*/ 0 h 1800"/>
              <a:gd name="T2" fmla="*/ 2147483647 w 1568"/>
              <a:gd name="T3" fmla="*/ 2147483647 h 1800"/>
              <a:gd name="T4" fmla="*/ 2147483647 w 1568"/>
              <a:gd name="T5" fmla="*/ 2147483647 h 1800"/>
              <a:gd name="T6" fmla="*/ 0 60000 65536"/>
              <a:gd name="T7" fmla="*/ 0 60000 65536"/>
              <a:gd name="T8" fmla="*/ 0 60000 65536"/>
              <a:gd name="T9" fmla="*/ 0 w 1568"/>
              <a:gd name="T10" fmla="*/ 0 h 1800"/>
              <a:gd name="T11" fmla="*/ 1568 w 1568"/>
              <a:gd name="T12" fmla="*/ 1800 h 18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68" h="1800">
                <a:moveTo>
                  <a:pt x="0" y="0"/>
                </a:moveTo>
                <a:lnTo>
                  <a:pt x="1568" y="976"/>
                </a:lnTo>
                <a:lnTo>
                  <a:pt x="1408" y="180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V="1">
            <a:off x="6354763" y="4959350"/>
            <a:ext cx="527050" cy="327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V="1">
            <a:off x="6111875" y="3843338"/>
            <a:ext cx="228600" cy="4857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H="1" flipV="1">
            <a:off x="6445250" y="5248275"/>
            <a:ext cx="423863" cy="574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V="1">
            <a:off x="4822825" y="5568950"/>
            <a:ext cx="152400" cy="1857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V="1">
            <a:off x="895350" y="5119688"/>
            <a:ext cx="593725" cy="4651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7467600" y="4535488"/>
            <a:ext cx="441325" cy="1666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6756400" y="1781175"/>
            <a:ext cx="884238" cy="492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4916488" y="1758950"/>
            <a:ext cx="400050" cy="3397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H="1" flipV="1">
            <a:off x="2341563" y="5381625"/>
            <a:ext cx="901700" cy="315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 flipV="1">
            <a:off x="3862388" y="3286125"/>
            <a:ext cx="323850" cy="404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 flipH="1" flipV="1">
            <a:off x="6353175" y="5254625"/>
            <a:ext cx="4794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V="1">
            <a:off x="4748213" y="5719763"/>
            <a:ext cx="9620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 flipV="1">
            <a:off x="1349375" y="5043488"/>
            <a:ext cx="268288" cy="463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216025" y="5381625"/>
            <a:ext cx="258763" cy="207963"/>
            <a:chOff x="4749" y="1734"/>
            <a:chExt cx="154" cy="148"/>
          </a:xfrm>
        </p:grpSpPr>
        <p:sp>
          <p:nvSpPr>
            <p:cNvPr id="16390" name="Oval 21"/>
            <p:cNvSpPr>
              <a:spLocks noChangeArrowheads="1"/>
            </p:cNvSpPr>
            <p:nvPr/>
          </p:nvSpPr>
          <p:spPr bwMode="auto">
            <a:xfrm>
              <a:off x="4765" y="1745"/>
              <a:ext cx="13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91" name="Rectangle 22"/>
            <p:cNvSpPr>
              <a:spLocks noChangeArrowheads="1"/>
            </p:cNvSpPr>
            <p:nvPr/>
          </p:nvSpPr>
          <p:spPr bwMode="auto">
            <a:xfrm>
              <a:off x="4764" y="1764"/>
              <a:ext cx="12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  <p:sp>
          <p:nvSpPr>
            <p:cNvPr id="16392" name="Oval 23"/>
            <p:cNvSpPr>
              <a:spLocks noChangeArrowheads="1"/>
            </p:cNvSpPr>
            <p:nvPr/>
          </p:nvSpPr>
          <p:spPr bwMode="auto">
            <a:xfrm>
              <a:off x="4754" y="1734"/>
              <a:ext cx="129" cy="128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rgbClr val="3333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93" name="Rectangle 24"/>
            <p:cNvSpPr>
              <a:spLocks noChangeArrowheads="1"/>
            </p:cNvSpPr>
            <p:nvPr/>
          </p:nvSpPr>
          <p:spPr bwMode="auto">
            <a:xfrm>
              <a:off x="4749" y="1750"/>
              <a:ext cx="12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</p:grpSp>
      <p:sp>
        <p:nvSpPr>
          <p:cNvPr id="15381" name="Line 25"/>
          <p:cNvSpPr>
            <a:spLocks noChangeShapeType="1"/>
          </p:cNvSpPr>
          <p:nvPr/>
        </p:nvSpPr>
        <p:spPr bwMode="auto">
          <a:xfrm flipH="1">
            <a:off x="7666038" y="2241550"/>
            <a:ext cx="273050" cy="6254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82" name="Line 26"/>
          <p:cNvSpPr>
            <a:spLocks noChangeShapeType="1"/>
          </p:cNvSpPr>
          <p:nvPr/>
        </p:nvSpPr>
        <p:spPr bwMode="auto">
          <a:xfrm flipV="1">
            <a:off x="6634163" y="3255963"/>
            <a:ext cx="382587" cy="481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83" name="Line 27"/>
          <p:cNvSpPr>
            <a:spLocks noChangeShapeType="1"/>
          </p:cNvSpPr>
          <p:nvPr/>
        </p:nvSpPr>
        <p:spPr bwMode="auto">
          <a:xfrm flipH="1">
            <a:off x="7853363" y="5172075"/>
            <a:ext cx="188912" cy="188913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84" name="Freeform 28"/>
          <p:cNvSpPr>
            <a:spLocks/>
          </p:cNvSpPr>
          <p:nvPr/>
        </p:nvSpPr>
        <p:spPr bwMode="auto">
          <a:xfrm>
            <a:off x="1754188" y="1719263"/>
            <a:ext cx="3419475" cy="1938337"/>
          </a:xfrm>
          <a:custGeom>
            <a:avLst/>
            <a:gdLst>
              <a:gd name="T0" fmla="*/ 0 w 2048"/>
              <a:gd name="T1" fmla="*/ 2147483647 h 1376"/>
              <a:gd name="T2" fmla="*/ 2147483647 w 2048"/>
              <a:gd name="T3" fmla="*/ 0 h 1376"/>
              <a:gd name="T4" fmla="*/ 2147483647 w 2048"/>
              <a:gd name="T5" fmla="*/ 2147483647 h 1376"/>
              <a:gd name="T6" fmla="*/ 2147483647 w 2048"/>
              <a:gd name="T7" fmla="*/ 2147483647 h 1376"/>
              <a:gd name="T8" fmla="*/ 0 60000 65536"/>
              <a:gd name="T9" fmla="*/ 0 60000 65536"/>
              <a:gd name="T10" fmla="*/ 0 60000 65536"/>
              <a:gd name="T11" fmla="*/ 0 60000 65536"/>
              <a:gd name="T12" fmla="*/ 0 w 2048"/>
              <a:gd name="T13" fmla="*/ 0 h 1376"/>
              <a:gd name="T14" fmla="*/ 2048 w 2048"/>
              <a:gd name="T15" fmla="*/ 1376 h 13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48" h="1376">
                <a:moveTo>
                  <a:pt x="0" y="400"/>
                </a:moveTo>
                <a:lnTo>
                  <a:pt x="1104" y="0"/>
                </a:lnTo>
                <a:lnTo>
                  <a:pt x="2048" y="512"/>
                </a:lnTo>
                <a:lnTo>
                  <a:pt x="1960" y="1376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85" name="Freeform 29"/>
          <p:cNvSpPr>
            <a:spLocks/>
          </p:cNvSpPr>
          <p:nvPr/>
        </p:nvSpPr>
        <p:spPr bwMode="auto">
          <a:xfrm>
            <a:off x="2060575" y="3049588"/>
            <a:ext cx="2886075" cy="731837"/>
          </a:xfrm>
          <a:custGeom>
            <a:avLst/>
            <a:gdLst>
              <a:gd name="T0" fmla="*/ 0 w 1728"/>
              <a:gd name="T1" fmla="*/ 2147483647 h 520"/>
              <a:gd name="T2" fmla="*/ 2147483647 w 1728"/>
              <a:gd name="T3" fmla="*/ 0 h 520"/>
              <a:gd name="T4" fmla="*/ 2147483647 w 1728"/>
              <a:gd name="T5" fmla="*/ 2147483647 h 520"/>
              <a:gd name="T6" fmla="*/ 0 60000 65536"/>
              <a:gd name="T7" fmla="*/ 0 60000 65536"/>
              <a:gd name="T8" fmla="*/ 0 60000 65536"/>
              <a:gd name="T9" fmla="*/ 0 w 1728"/>
              <a:gd name="T10" fmla="*/ 0 h 520"/>
              <a:gd name="T11" fmla="*/ 1728 w 1728"/>
              <a:gd name="T12" fmla="*/ 520 h 5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8" h="520">
                <a:moveTo>
                  <a:pt x="0" y="520"/>
                </a:moveTo>
                <a:lnTo>
                  <a:pt x="1304" y="0"/>
                </a:lnTo>
                <a:lnTo>
                  <a:pt x="1728" y="464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86" name="Freeform 30"/>
          <p:cNvSpPr>
            <a:spLocks/>
          </p:cNvSpPr>
          <p:nvPr/>
        </p:nvSpPr>
        <p:spPr bwMode="auto">
          <a:xfrm>
            <a:off x="2622550" y="3679825"/>
            <a:ext cx="3275013" cy="1825625"/>
          </a:xfrm>
          <a:custGeom>
            <a:avLst/>
            <a:gdLst>
              <a:gd name="T0" fmla="*/ 0 w 1960"/>
              <a:gd name="T1" fmla="*/ 2147483647 h 1296"/>
              <a:gd name="T2" fmla="*/ 2147483647 w 1960"/>
              <a:gd name="T3" fmla="*/ 2147483647 h 1296"/>
              <a:gd name="T4" fmla="*/ 2147483647 w 1960"/>
              <a:gd name="T5" fmla="*/ 2147483647 h 1296"/>
              <a:gd name="T6" fmla="*/ 2147483647 w 1960"/>
              <a:gd name="T7" fmla="*/ 0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960"/>
              <a:gd name="T13" fmla="*/ 0 h 1296"/>
              <a:gd name="T14" fmla="*/ 1960 w 1960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0" h="1296">
                <a:moveTo>
                  <a:pt x="0" y="1296"/>
                </a:moveTo>
                <a:lnTo>
                  <a:pt x="1960" y="1144"/>
                </a:lnTo>
                <a:lnTo>
                  <a:pt x="1944" y="328"/>
                </a:lnTo>
                <a:lnTo>
                  <a:pt x="1496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87" name="Freeform 31"/>
          <p:cNvSpPr>
            <a:spLocks/>
          </p:cNvSpPr>
          <p:nvPr/>
        </p:nvSpPr>
        <p:spPr bwMode="auto">
          <a:xfrm>
            <a:off x="4014788" y="2643188"/>
            <a:ext cx="892175" cy="935037"/>
          </a:xfrm>
          <a:custGeom>
            <a:avLst/>
            <a:gdLst>
              <a:gd name="T0" fmla="*/ 2147483647 w 534"/>
              <a:gd name="T1" fmla="*/ 2147483647 h 664"/>
              <a:gd name="T2" fmla="*/ 0 w 534"/>
              <a:gd name="T3" fmla="*/ 0 h 664"/>
              <a:gd name="T4" fmla="*/ 0 60000 65536"/>
              <a:gd name="T5" fmla="*/ 0 60000 65536"/>
              <a:gd name="T6" fmla="*/ 0 w 534"/>
              <a:gd name="T7" fmla="*/ 0 h 664"/>
              <a:gd name="T8" fmla="*/ 534 w 534"/>
              <a:gd name="T9" fmla="*/ 664 h 6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34" h="664">
                <a:moveTo>
                  <a:pt x="534" y="664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88" name="Freeform 32"/>
          <p:cNvSpPr>
            <a:spLocks/>
          </p:cNvSpPr>
          <p:nvPr/>
        </p:nvSpPr>
        <p:spPr bwMode="auto">
          <a:xfrm>
            <a:off x="5029200" y="3668713"/>
            <a:ext cx="1565275" cy="101600"/>
          </a:xfrm>
          <a:custGeom>
            <a:avLst/>
            <a:gdLst>
              <a:gd name="T0" fmla="*/ 2147483647 w 938"/>
              <a:gd name="T1" fmla="*/ 2147483647 h 72"/>
              <a:gd name="T2" fmla="*/ 0 w 938"/>
              <a:gd name="T3" fmla="*/ 0 h 72"/>
              <a:gd name="T4" fmla="*/ 0 60000 65536"/>
              <a:gd name="T5" fmla="*/ 0 60000 65536"/>
              <a:gd name="T6" fmla="*/ 0 w 938"/>
              <a:gd name="T7" fmla="*/ 0 h 72"/>
              <a:gd name="T8" fmla="*/ 938 w 938"/>
              <a:gd name="T9" fmla="*/ 72 h 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38" h="72">
                <a:moveTo>
                  <a:pt x="938" y="7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89" name="Line 33"/>
          <p:cNvSpPr>
            <a:spLocks noChangeShapeType="1"/>
          </p:cNvSpPr>
          <p:nvPr/>
        </p:nvSpPr>
        <p:spPr bwMode="auto">
          <a:xfrm flipH="1">
            <a:off x="2416175" y="4865688"/>
            <a:ext cx="144463" cy="4460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0" name="Line 34"/>
          <p:cNvSpPr>
            <a:spLocks noChangeShapeType="1"/>
          </p:cNvSpPr>
          <p:nvPr/>
        </p:nvSpPr>
        <p:spPr bwMode="auto">
          <a:xfrm>
            <a:off x="4508500" y="4773613"/>
            <a:ext cx="36513" cy="330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1" name="Line 35"/>
          <p:cNvSpPr>
            <a:spLocks noChangeShapeType="1"/>
          </p:cNvSpPr>
          <p:nvPr/>
        </p:nvSpPr>
        <p:spPr bwMode="auto">
          <a:xfrm>
            <a:off x="8493125" y="5133975"/>
            <a:ext cx="246063" cy="333375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392" name="Line 36"/>
          <p:cNvSpPr>
            <a:spLocks noChangeShapeType="1"/>
          </p:cNvSpPr>
          <p:nvPr/>
        </p:nvSpPr>
        <p:spPr bwMode="auto">
          <a:xfrm flipH="1">
            <a:off x="5157788" y="4252913"/>
            <a:ext cx="466725" cy="328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3" name="Line 37"/>
          <p:cNvSpPr>
            <a:spLocks noChangeShapeType="1"/>
          </p:cNvSpPr>
          <p:nvPr/>
        </p:nvSpPr>
        <p:spPr bwMode="auto">
          <a:xfrm flipH="1">
            <a:off x="4826000" y="4503738"/>
            <a:ext cx="401638" cy="473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4" name="Line 38"/>
          <p:cNvSpPr>
            <a:spLocks noChangeShapeType="1"/>
          </p:cNvSpPr>
          <p:nvPr/>
        </p:nvSpPr>
        <p:spPr bwMode="auto">
          <a:xfrm flipH="1">
            <a:off x="5160963" y="4097338"/>
            <a:ext cx="66675" cy="4349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5" name="Line 39"/>
          <p:cNvSpPr>
            <a:spLocks noChangeShapeType="1"/>
          </p:cNvSpPr>
          <p:nvPr/>
        </p:nvSpPr>
        <p:spPr bwMode="auto">
          <a:xfrm>
            <a:off x="4826000" y="4165600"/>
            <a:ext cx="352425" cy="44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6" name="Line 40"/>
          <p:cNvSpPr>
            <a:spLocks noChangeShapeType="1"/>
          </p:cNvSpPr>
          <p:nvPr/>
        </p:nvSpPr>
        <p:spPr bwMode="auto">
          <a:xfrm flipV="1">
            <a:off x="6269038" y="3690938"/>
            <a:ext cx="161925" cy="14208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7" name="Line 41"/>
          <p:cNvSpPr>
            <a:spLocks noChangeShapeType="1"/>
          </p:cNvSpPr>
          <p:nvPr/>
        </p:nvSpPr>
        <p:spPr bwMode="auto">
          <a:xfrm flipV="1">
            <a:off x="3143250" y="4621213"/>
            <a:ext cx="400050" cy="185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8" name="Line 42"/>
          <p:cNvSpPr>
            <a:spLocks noChangeShapeType="1"/>
          </p:cNvSpPr>
          <p:nvPr/>
        </p:nvSpPr>
        <p:spPr bwMode="auto">
          <a:xfrm flipH="1" flipV="1">
            <a:off x="3946525" y="3759200"/>
            <a:ext cx="1173163" cy="7651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99" name="Line 43"/>
          <p:cNvSpPr>
            <a:spLocks noChangeShapeType="1"/>
          </p:cNvSpPr>
          <p:nvPr/>
        </p:nvSpPr>
        <p:spPr bwMode="auto">
          <a:xfrm flipV="1">
            <a:off x="3749675" y="3814763"/>
            <a:ext cx="112713" cy="552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00" name="Line 44"/>
          <p:cNvSpPr>
            <a:spLocks noChangeShapeType="1"/>
          </p:cNvSpPr>
          <p:nvPr/>
        </p:nvSpPr>
        <p:spPr bwMode="auto">
          <a:xfrm>
            <a:off x="2387600" y="5454650"/>
            <a:ext cx="2312988" cy="3571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01" name="Line 45"/>
          <p:cNvSpPr>
            <a:spLocks noChangeShapeType="1"/>
          </p:cNvSpPr>
          <p:nvPr/>
        </p:nvSpPr>
        <p:spPr bwMode="auto">
          <a:xfrm flipV="1">
            <a:off x="1854200" y="5413375"/>
            <a:ext cx="579438" cy="30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02" name="Line 46"/>
          <p:cNvSpPr>
            <a:spLocks noChangeShapeType="1"/>
          </p:cNvSpPr>
          <p:nvPr/>
        </p:nvSpPr>
        <p:spPr bwMode="auto">
          <a:xfrm>
            <a:off x="1539875" y="5043488"/>
            <a:ext cx="879475" cy="4746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03" name="Line 47"/>
          <p:cNvSpPr>
            <a:spLocks noChangeShapeType="1"/>
          </p:cNvSpPr>
          <p:nvPr/>
        </p:nvSpPr>
        <p:spPr bwMode="auto">
          <a:xfrm flipV="1">
            <a:off x="1658938" y="3960813"/>
            <a:ext cx="520700" cy="177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04" name="Line 48"/>
          <p:cNvSpPr>
            <a:spLocks noChangeShapeType="1"/>
          </p:cNvSpPr>
          <p:nvPr/>
        </p:nvSpPr>
        <p:spPr bwMode="auto">
          <a:xfrm flipV="1">
            <a:off x="1530350" y="3910013"/>
            <a:ext cx="649288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05" name="Line 49"/>
          <p:cNvSpPr>
            <a:spLocks noChangeShapeType="1"/>
          </p:cNvSpPr>
          <p:nvPr/>
        </p:nvSpPr>
        <p:spPr bwMode="auto">
          <a:xfrm flipV="1">
            <a:off x="2101850" y="5419725"/>
            <a:ext cx="371475" cy="4746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2820988" y="2428875"/>
            <a:ext cx="482600" cy="157163"/>
            <a:chOff x="4692" y="2758"/>
            <a:chExt cx="384" cy="148"/>
          </a:xfrm>
        </p:grpSpPr>
        <p:grpSp>
          <p:nvGrpSpPr>
            <p:cNvPr id="4" name="Group 51"/>
            <p:cNvGrpSpPr>
              <a:grpSpLocks/>
            </p:cNvGrpSpPr>
            <p:nvPr/>
          </p:nvGrpSpPr>
          <p:grpSpPr bwMode="auto">
            <a:xfrm>
              <a:off x="4692" y="2758"/>
              <a:ext cx="384" cy="148"/>
              <a:chOff x="4692" y="2758"/>
              <a:chExt cx="384" cy="148"/>
            </a:xfrm>
          </p:grpSpPr>
          <p:sp>
            <p:nvSpPr>
              <p:cNvPr id="16388" name="Rectangle 52"/>
              <p:cNvSpPr>
                <a:spLocks noChangeArrowheads="1"/>
              </p:cNvSpPr>
              <p:nvPr/>
            </p:nvSpPr>
            <p:spPr bwMode="auto">
              <a:xfrm>
                <a:off x="4704" y="2769"/>
                <a:ext cx="372" cy="137"/>
              </a:xfrm>
              <a:prstGeom prst="rect">
                <a:avLst/>
              </a:prstGeom>
              <a:solidFill>
                <a:srgbClr val="9696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389" name="Rectangle 53"/>
              <p:cNvSpPr>
                <a:spLocks noChangeArrowheads="1"/>
              </p:cNvSpPr>
              <p:nvPr/>
            </p:nvSpPr>
            <p:spPr bwMode="auto">
              <a:xfrm>
                <a:off x="4692" y="2758"/>
                <a:ext cx="384" cy="122"/>
              </a:xfrm>
              <a:prstGeom prst="rect">
                <a:avLst/>
              </a:prstGeom>
              <a:solidFill>
                <a:srgbClr val="FF9966"/>
              </a:solidFill>
              <a:ln w="12700">
                <a:solidFill>
                  <a:srgbClr val="FF99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6387" name="Rectangle 54"/>
            <p:cNvSpPr>
              <a:spLocks noChangeArrowheads="1"/>
            </p:cNvSpPr>
            <p:nvPr/>
          </p:nvSpPr>
          <p:spPr bwMode="auto">
            <a:xfrm>
              <a:off x="4692" y="2783"/>
              <a:ext cx="384" cy="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631825" eaLnBrk="0" hangingPunct="0">
                <a:buSzPct val="100000"/>
              </a:pPr>
              <a:r>
                <a:rPr lang="pt-BR" sz="700" b="1">
                  <a:solidFill>
                    <a:srgbClr val="333300"/>
                  </a:solidFill>
                  <a:cs typeface="Arial" charset="0"/>
                  <a:sym typeface="Arial" charset="0"/>
                </a:rPr>
                <a:t>  </a:t>
              </a:r>
              <a:r>
                <a:rPr lang="pt-BR" sz="700" b="1">
                  <a:solidFill>
                    <a:srgbClr val="000000"/>
                  </a:solidFill>
                  <a:cs typeface="Arial" charset="0"/>
                  <a:sym typeface="Arial" charset="0"/>
                </a:rPr>
                <a:t>LACEN</a:t>
              </a:r>
            </a:p>
          </p:txBody>
        </p:sp>
      </p:grp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4462463" y="4298950"/>
            <a:ext cx="363537" cy="258763"/>
            <a:chOff x="3168" y="3333"/>
            <a:chExt cx="299" cy="246"/>
          </a:xfrm>
        </p:grpSpPr>
        <p:sp>
          <p:nvSpPr>
            <p:cNvPr id="16381" name="Oval 56"/>
            <p:cNvSpPr>
              <a:spLocks noChangeArrowheads="1"/>
            </p:cNvSpPr>
            <p:nvPr/>
          </p:nvSpPr>
          <p:spPr bwMode="auto">
            <a:xfrm>
              <a:off x="3195" y="3352"/>
              <a:ext cx="272" cy="22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82" name="Oval 57"/>
            <p:cNvSpPr>
              <a:spLocks noChangeArrowheads="1"/>
            </p:cNvSpPr>
            <p:nvPr/>
          </p:nvSpPr>
          <p:spPr bwMode="auto">
            <a:xfrm>
              <a:off x="3176" y="3333"/>
              <a:ext cx="264" cy="219"/>
            </a:xfrm>
            <a:prstGeom prst="ellipse">
              <a:avLst/>
            </a:prstGeom>
            <a:solidFill>
              <a:srgbClr val="66FFCC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83" name="Rectangle 58"/>
            <p:cNvSpPr>
              <a:spLocks noChangeArrowheads="1"/>
            </p:cNvSpPr>
            <p:nvPr/>
          </p:nvSpPr>
          <p:spPr bwMode="auto">
            <a:xfrm>
              <a:off x="3168" y="3411"/>
              <a:ext cx="42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/>
              <a:r>
                <a:rPr lang="pt-BR" sz="700">
                  <a:solidFill>
                    <a:srgbClr val="333300"/>
                  </a:solidFill>
                  <a:cs typeface="Arial" charset="0"/>
                </a:rPr>
                <a:t>  </a:t>
              </a: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84" name="Rectangle 59"/>
            <p:cNvSpPr>
              <a:spLocks noChangeArrowheads="1"/>
            </p:cNvSpPr>
            <p:nvPr/>
          </p:nvSpPr>
          <p:spPr bwMode="auto">
            <a:xfrm>
              <a:off x="3199" y="3411"/>
              <a:ext cx="21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/>
              <a:r>
                <a:rPr lang="pt-BR" sz="700">
                  <a:solidFill>
                    <a:srgbClr val="333300"/>
                  </a:solidFill>
                  <a:cs typeface="Arial" charset="0"/>
                </a:rPr>
                <a:t> </a:t>
              </a: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85" name="Rectangle 60"/>
            <p:cNvSpPr>
              <a:spLocks noChangeArrowheads="1"/>
            </p:cNvSpPr>
            <p:nvPr/>
          </p:nvSpPr>
          <p:spPr bwMode="auto">
            <a:xfrm>
              <a:off x="3217" y="3410"/>
              <a:ext cx="220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DISAT</a:t>
              </a:r>
            </a:p>
          </p:txBody>
        </p:sp>
      </p:grp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2787650" y="2609850"/>
            <a:ext cx="749300" cy="139700"/>
            <a:chOff x="4098" y="2674"/>
            <a:chExt cx="464" cy="148"/>
          </a:xfrm>
        </p:grpSpPr>
        <p:sp>
          <p:nvSpPr>
            <p:cNvPr id="16377" name="Rectangle 62"/>
            <p:cNvSpPr>
              <a:spLocks noChangeArrowheads="1"/>
            </p:cNvSpPr>
            <p:nvPr/>
          </p:nvSpPr>
          <p:spPr bwMode="auto">
            <a:xfrm>
              <a:off x="4109" y="2685"/>
              <a:ext cx="453" cy="137"/>
            </a:xfrm>
            <a:prstGeom prst="rect">
              <a:avLst/>
            </a:prstGeom>
            <a:solidFill>
              <a:srgbClr val="96969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78" name="Rectangle 63"/>
            <p:cNvSpPr>
              <a:spLocks noChangeArrowheads="1"/>
            </p:cNvSpPr>
            <p:nvPr/>
          </p:nvSpPr>
          <p:spPr bwMode="auto">
            <a:xfrm>
              <a:off x="4098" y="2674"/>
              <a:ext cx="444" cy="128"/>
            </a:xfrm>
            <a:prstGeom prst="rect">
              <a:avLst/>
            </a:prstGeom>
            <a:solidFill>
              <a:srgbClr val="FF9966"/>
            </a:solidFill>
            <a:ln w="12700">
              <a:solidFill>
                <a:srgbClr val="FF99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79" name="Rectangle 64"/>
            <p:cNvSpPr>
              <a:spLocks noChangeArrowheads="1"/>
            </p:cNvSpPr>
            <p:nvPr/>
          </p:nvSpPr>
          <p:spPr bwMode="auto">
            <a:xfrm>
              <a:off x="4131" y="2695"/>
              <a:ext cx="16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/>
              <a:r>
                <a:rPr lang="pt-BR" sz="700" b="1">
                  <a:solidFill>
                    <a:srgbClr val="333300"/>
                  </a:solidFill>
                  <a:cs typeface="Arial" charset="0"/>
                </a:rPr>
                <a:t> </a:t>
              </a: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80" name="Rectangle 65"/>
            <p:cNvSpPr>
              <a:spLocks noChangeArrowheads="1"/>
            </p:cNvSpPr>
            <p:nvPr/>
          </p:nvSpPr>
          <p:spPr bwMode="auto">
            <a:xfrm>
              <a:off x="4151" y="2702"/>
              <a:ext cx="324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 b="1">
                  <a:solidFill>
                    <a:srgbClr val="000000"/>
                  </a:solidFill>
                  <a:cs typeface="Arial" charset="0"/>
                  <a:sym typeface="Arial" charset="0"/>
                </a:rPr>
                <a:t>Hemocentro</a:t>
              </a:r>
            </a:p>
          </p:txBody>
        </p:sp>
      </p:grpSp>
      <p:sp>
        <p:nvSpPr>
          <p:cNvPr id="15409" name="Rectangle 66"/>
          <p:cNvSpPr>
            <a:spLocks noChangeArrowheads="1"/>
          </p:cNvSpPr>
          <p:nvPr/>
        </p:nvSpPr>
        <p:spPr bwMode="auto">
          <a:xfrm>
            <a:off x="1681163" y="4979988"/>
            <a:ext cx="254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/>
            <a:r>
              <a:rPr lang="pt-BR" sz="700">
                <a:solidFill>
                  <a:srgbClr val="333300"/>
                </a:solidFill>
                <a:cs typeface="Arial" charset="0"/>
              </a:rPr>
              <a:t> </a:t>
            </a:r>
            <a:endParaRPr lang="pt-BR" sz="2000" b="1">
              <a:solidFill>
                <a:srgbClr val="3333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410" name="Line 67"/>
          <p:cNvSpPr>
            <a:spLocks noChangeShapeType="1"/>
          </p:cNvSpPr>
          <p:nvPr/>
        </p:nvSpPr>
        <p:spPr bwMode="auto">
          <a:xfrm>
            <a:off x="1111250" y="5056188"/>
            <a:ext cx="444500" cy="111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11" name="Line 68"/>
          <p:cNvSpPr>
            <a:spLocks noChangeShapeType="1"/>
          </p:cNvSpPr>
          <p:nvPr/>
        </p:nvSpPr>
        <p:spPr bwMode="auto">
          <a:xfrm flipV="1">
            <a:off x="1035050" y="5064125"/>
            <a:ext cx="611188" cy="184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7" name="Group 69"/>
          <p:cNvGrpSpPr>
            <a:grpSpLocks/>
          </p:cNvGrpSpPr>
          <p:nvPr/>
        </p:nvGrpSpPr>
        <p:grpSpPr bwMode="auto">
          <a:xfrm>
            <a:off x="952500" y="4910138"/>
            <a:ext cx="247650" cy="209550"/>
            <a:chOff x="772" y="3507"/>
            <a:chExt cx="148" cy="149"/>
          </a:xfrm>
        </p:grpSpPr>
        <p:sp>
          <p:nvSpPr>
            <p:cNvPr id="16372" name="Oval 70"/>
            <p:cNvSpPr>
              <a:spLocks noChangeArrowheads="1"/>
            </p:cNvSpPr>
            <p:nvPr/>
          </p:nvSpPr>
          <p:spPr bwMode="auto">
            <a:xfrm>
              <a:off x="783" y="3518"/>
              <a:ext cx="137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73" name="Rectangle 71"/>
            <p:cNvSpPr>
              <a:spLocks noChangeArrowheads="1"/>
            </p:cNvSpPr>
            <p:nvPr/>
          </p:nvSpPr>
          <p:spPr bwMode="auto">
            <a:xfrm>
              <a:off x="794" y="3527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74" name="Oval 72"/>
            <p:cNvSpPr>
              <a:spLocks noChangeArrowheads="1"/>
            </p:cNvSpPr>
            <p:nvPr/>
          </p:nvSpPr>
          <p:spPr bwMode="auto">
            <a:xfrm>
              <a:off x="772" y="3507"/>
              <a:ext cx="128" cy="129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75" name="Rectangle 73"/>
            <p:cNvSpPr>
              <a:spLocks noChangeArrowheads="1"/>
            </p:cNvSpPr>
            <p:nvPr/>
          </p:nvSpPr>
          <p:spPr bwMode="auto">
            <a:xfrm>
              <a:off x="783" y="3513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76" name="Rectangle 74"/>
            <p:cNvSpPr>
              <a:spLocks noChangeArrowheads="1"/>
            </p:cNvSpPr>
            <p:nvPr/>
          </p:nvSpPr>
          <p:spPr bwMode="auto">
            <a:xfrm>
              <a:off x="779" y="3510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8" name="Group 75"/>
          <p:cNvGrpSpPr>
            <a:grpSpLocks/>
          </p:cNvGrpSpPr>
          <p:nvPr/>
        </p:nvGrpSpPr>
        <p:grpSpPr bwMode="auto">
          <a:xfrm>
            <a:off x="885825" y="5145088"/>
            <a:ext cx="244475" cy="204787"/>
            <a:chOff x="772" y="3826"/>
            <a:chExt cx="148" cy="145"/>
          </a:xfrm>
        </p:grpSpPr>
        <p:sp>
          <p:nvSpPr>
            <p:cNvPr id="16366" name="Oval 76"/>
            <p:cNvSpPr>
              <a:spLocks noChangeArrowheads="1"/>
            </p:cNvSpPr>
            <p:nvPr/>
          </p:nvSpPr>
          <p:spPr bwMode="auto">
            <a:xfrm>
              <a:off x="783" y="3834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9" name="Group 77"/>
            <p:cNvGrpSpPr>
              <a:grpSpLocks/>
            </p:cNvGrpSpPr>
            <p:nvPr/>
          </p:nvGrpSpPr>
          <p:grpSpPr bwMode="auto">
            <a:xfrm>
              <a:off x="772" y="3826"/>
              <a:ext cx="128" cy="129"/>
              <a:chOff x="772" y="3826"/>
              <a:chExt cx="128" cy="129"/>
            </a:xfrm>
          </p:grpSpPr>
          <p:sp>
            <p:nvSpPr>
              <p:cNvPr id="16368" name="Rectangle 78"/>
              <p:cNvSpPr>
                <a:spLocks noChangeArrowheads="1"/>
              </p:cNvSpPr>
              <p:nvPr/>
            </p:nvSpPr>
            <p:spPr bwMode="auto">
              <a:xfrm>
                <a:off x="793" y="3841"/>
                <a:ext cx="82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  <p:sp>
            <p:nvSpPr>
              <p:cNvPr id="16369" name="Oval 79"/>
              <p:cNvSpPr>
                <a:spLocks noChangeArrowheads="1"/>
              </p:cNvSpPr>
              <p:nvPr/>
            </p:nvSpPr>
            <p:spPr bwMode="auto">
              <a:xfrm>
                <a:off x="772" y="3827"/>
                <a:ext cx="128" cy="128"/>
              </a:xfrm>
              <a:prstGeom prst="ellipse">
                <a:avLst/>
              </a:prstGeom>
              <a:solidFill>
                <a:srgbClr val="00FFFF"/>
              </a:solidFill>
              <a:ln w="127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370" name="Rectangle 80"/>
              <p:cNvSpPr>
                <a:spLocks noChangeArrowheads="1"/>
              </p:cNvSpPr>
              <p:nvPr/>
            </p:nvSpPr>
            <p:spPr bwMode="auto">
              <a:xfrm>
                <a:off x="782" y="3829"/>
                <a:ext cx="82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  <p:sp>
            <p:nvSpPr>
              <p:cNvPr id="16371" name="Rectangle 81"/>
              <p:cNvSpPr>
                <a:spLocks noChangeArrowheads="1"/>
              </p:cNvSpPr>
              <p:nvPr/>
            </p:nvSpPr>
            <p:spPr bwMode="auto">
              <a:xfrm>
                <a:off x="780" y="3826"/>
                <a:ext cx="82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</p:grpSp>
      </p:grpSp>
      <p:grpSp>
        <p:nvGrpSpPr>
          <p:cNvPr id="10" name="Group 82"/>
          <p:cNvGrpSpPr>
            <a:grpSpLocks/>
          </p:cNvGrpSpPr>
          <p:nvPr/>
        </p:nvGrpSpPr>
        <p:grpSpPr bwMode="auto">
          <a:xfrm>
            <a:off x="3392488" y="2970213"/>
            <a:ext cx="638175" cy="182562"/>
            <a:chOff x="2160" y="2208"/>
            <a:chExt cx="384" cy="130"/>
          </a:xfrm>
        </p:grpSpPr>
        <p:sp>
          <p:nvSpPr>
            <p:cNvPr id="407635" name="Oval 83"/>
            <p:cNvSpPr>
              <a:spLocks noChangeArrowheads="1"/>
            </p:cNvSpPr>
            <p:nvPr/>
          </p:nvSpPr>
          <p:spPr bwMode="auto">
            <a:xfrm>
              <a:off x="2304" y="2208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65" name="Text Box 84"/>
            <p:cNvSpPr txBox="1">
              <a:spLocks noChangeArrowheads="1"/>
            </p:cNvSpPr>
            <p:nvPr/>
          </p:nvSpPr>
          <p:spPr bwMode="auto">
            <a:xfrm>
              <a:off x="2160" y="2208"/>
              <a:ext cx="384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  <a:sym typeface="Arial" charset="0"/>
                </a:rPr>
                <a:t>      </a:t>
              </a: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NICr</a:t>
              </a:r>
            </a:p>
          </p:txBody>
        </p:sp>
      </p:grpSp>
      <p:grpSp>
        <p:nvGrpSpPr>
          <p:cNvPr id="11" name="Group 85"/>
          <p:cNvGrpSpPr>
            <a:grpSpLocks/>
          </p:cNvGrpSpPr>
          <p:nvPr/>
        </p:nvGrpSpPr>
        <p:grpSpPr bwMode="auto">
          <a:xfrm>
            <a:off x="5137150" y="2946400"/>
            <a:ext cx="719138" cy="204788"/>
            <a:chOff x="3216" y="2064"/>
            <a:chExt cx="432" cy="144"/>
          </a:xfrm>
        </p:grpSpPr>
        <p:sp>
          <p:nvSpPr>
            <p:cNvPr id="407638" name="Oval 86"/>
            <p:cNvSpPr>
              <a:spLocks noChangeArrowheads="1"/>
            </p:cNvSpPr>
            <p:nvPr/>
          </p:nvSpPr>
          <p:spPr bwMode="auto">
            <a:xfrm>
              <a:off x="3408" y="2080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63" name="Text Box 87"/>
            <p:cNvSpPr txBox="1">
              <a:spLocks noChangeArrowheads="1"/>
            </p:cNvSpPr>
            <p:nvPr/>
          </p:nvSpPr>
          <p:spPr bwMode="auto">
            <a:xfrm>
              <a:off x="3216" y="2064"/>
              <a:ext cx="432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  <a:sym typeface="Arial" charset="0"/>
                </a:rPr>
                <a:t>         </a:t>
              </a: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NILN</a:t>
              </a:r>
            </a:p>
          </p:txBody>
        </p:sp>
      </p:grpSp>
      <p:sp>
        <p:nvSpPr>
          <p:cNvPr id="15416" name="Line 88"/>
          <p:cNvSpPr>
            <a:spLocks noChangeShapeType="1"/>
          </p:cNvSpPr>
          <p:nvPr/>
        </p:nvSpPr>
        <p:spPr bwMode="auto">
          <a:xfrm flipV="1">
            <a:off x="952500" y="4484688"/>
            <a:ext cx="420688" cy="22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17" name="Line 89"/>
          <p:cNvSpPr>
            <a:spLocks noChangeShapeType="1"/>
          </p:cNvSpPr>
          <p:nvPr/>
        </p:nvSpPr>
        <p:spPr bwMode="auto">
          <a:xfrm>
            <a:off x="1063625" y="4322763"/>
            <a:ext cx="204788" cy="171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18" name="Line 90"/>
          <p:cNvSpPr>
            <a:spLocks noChangeShapeType="1"/>
          </p:cNvSpPr>
          <p:nvPr/>
        </p:nvSpPr>
        <p:spPr bwMode="auto">
          <a:xfrm>
            <a:off x="1303338" y="4152900"/>
            <a:ext cx="61912" cy="2143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19" name="Line 91"/>
          <p:cNvSpPr>
            <a:spLocks noChangeShapeType="1"/>
          </p:cNvSpPr>
          <p:nvPr/>
        </p:nvSpPr>
        <p:spPr bwMode="auto">
          <a:xfrm flipV="1">
            <a:off x="1095375" y="4516438"/>
            <a:ext cx="315913" cy="193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2" name="Group 92"/>
          <p:cNvGrpSpPr>
            <a:grpSpLocks/>
          </p:cNvGrpSpPr>
          <p:nvPr/>
        </p:nvGrpSpPr>
        <p:grpSpPr bwMode="auto">
          <a:xfrm>
            <a:off x="482600" y="4503738"/>
            <a:ext cx="481013" cy="184150"/>
            <a:chOff x="3792" y="4320"/>
            <a:chExt cx="288" cy="131"/>
          </a:xfrm>
        </p:grpSpPr>
        <p:sp>
          <p:nvSpPr>
            <p:cNvPr id="407645" name="Oval 93"/>
            <p:cNvSpPr>
              <a:spLocks noChangeArrowheads="1"/>
            </p:cNvSpPr>
            <p:nvPr/>
          </p:nvSpPr>
          <p:spPr bwMode="auto">
            <a:xfrm>
              <a:off x="3840" y="4320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61" name="Text Box 94"/>
            <p:cNvSpPr txBox="1">
              <a:spLocks noChangeArrowheads="1"/>
            </p:cNvSpPr>
            <p:nvPr/>
          </p:nvSpPr>
          <p:spPr bwMode="auto">
            <a:xfrm>
              <a:off x="3792" y="4320"/>
              <a:ext cx="288" cy="1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NISa</a:t>
              </a:r>
            </a:p>
          </p:txBody>
        </p:sp>
      </p:grpSp>
      <p:sp>
        <p:nvSpPr>
          <p:cNvPr id="15421" name="Line 95"/>
          <p:cNvSpPr>
            <a:spLocks noChangeShapeType="1"/>
          </p:cNvSpPr>
          <p:nvPr/>
        </p:nvSpPr>
        <p:spPr bwMode="auto">
          <a:xfrm>
            <a:off x="4716463" y="5786438"/>
            <a:ext cx="477837" cy="968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22" name="Line 96"/>
          <p:cNvSpPr>
            <a:spLocks noChangeShapeType="1"/>
          </p:cNvSpPr>
          <p:nvPr/>
        </p:nvSpPr>
        <p:spPr bwMode="auto">
          <a:xfrm flipV="1">
            <a:off x="4344988" y="5786438"/>
            <a:ext cx="404812" cy="136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23" name="Line 97"/>
          <p:cNvSpPr>
            <a:spLocks noChangeShapeType="1"/>
          </p:cNvSpPr>
          <p:nvPr/>
        </p:nvSpPr>
        <p:spPr bwMode="auto">
          <a:xfrm flipV="1">
            <a:off x="4741863" y="5635625"/>
            <a:ext cx="411162" cy="1222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24" name="Line 98"/>
          <p:cNvSpPr>
            <a:spLocks noChangeShapeType="1"/>
          </p:cNvSpPr>
          <p:nvPr/>
        </p:nvSpPr>
        <p:spPr bwMode="auto">
          <a:xfrm flipH="1" flipV="1">
            <a:off x="4351338" y="5614988"/>
            <a:ext cx="396875" cy="171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3" name="Group 99"/>
          <p:cNvGrpSpPr>
            <a:grpSpLocks/>
          </p:cNvGrpSpPr>
          <p:nvPr/>
        </p:nvGrpSpPr>
        <p:grpSpPr bwMode="auto">
          <a:xfrm>
            <a:off x="5065713" y="5745163"/>
            <a:ext cx="258762" cy="207962"/>
            <a:chOff x="4749" y="1734"/>
            <a:chExt cx="154" cy="148"/>
          </a:xfrm>
        </p:grpSpPr>
        <p:sp>
          <p:nvSpPr>
            <p:cNvPr id="16356" name="Oval 100"/>
            <p:cNvSpPr>
              <a:spLocks noChangeArrowheads="1"/>
            </p:cNvSpPr>
            <p:nvPr/>
          </p:nvSpPr>
          <p:spPr bwMode="auto">
            <a:xfrm>
              <a:off x="4765" y="1745"/>
              <a:ext cx="13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57" name="Rectangle 101"/>
            <p:cNvSpPr>
              <a:spLocks noChangeArrowheads="1"/>
            </p:cNvSpPr>
            <p:nvPr/>
          </p:nvSpPr>
          <p:spPr bwMode="auto">
            <a:xfrm>
              <a:off x="4764" y="1766"/>
              <a:ext cx="12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  <p:sp>
          <p:nvSpPr>
            <p:cNvPr id="16358" name="Oval 102"/>
            <p:cNvSpPr>
              <a:spLocks noChangeArrowheads="1"/>
            </p:cNvSpPr>
            <p:nvPr/>
          </p:nvSpPr>
          <p:spPr bwMode="auto">
            <a:xfrm>
              <a:off x="4754" y="1734"/>
              <a:ext cx="129" cy="128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rgbClr val="3333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59" name="Rectangle 103"/>
            <p:cNvSpPr>
              <a:spLocks noChangeArrowheads="1"/>
            </p:cNvSpPr>
            <p:nvPr/>
          </p:nvSpPr>
          <p:spPr bwMode="auto">
            <a:xfrm>
              <a:off x="4749" y="1748"/>
              <a:ext cx="12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</p:grpSp>
      <p:grpSp>
        <p:nvGrpSpPr>
          <p:cNvPr id="14" name="Group 104"/>
          <p:cNvGrpSpPr>
            <a:grpSpLocks/>
          </p:cNvGrpSpPr>
          <p:nvPr/>
        </p:nvGrpSpPr>
        <p:grpSpPr bwMode="auto">
          <a:xfrm>
            <a:off x="4229100" y="5499100"/>
            <a:ext cx="247650" cy="209550"/>
            <a:chOff x="1662" y="1140"/>
            <a:chExt cx="148" cy="148"/>
          </a:xfrm>
        </p:grpSpPr>
        <p:sp>
          <p:nvSpPr>
            <p:cNvPr id="16351" name="Oval 105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52" name="Rectangle 106"/>
            <p:cNvSpPr>
              <a:spLocks noChangeArrowheads="1"/>
            </p:cNvSpPr>
            <p:nvPr/>
          </p:nvSpPr>
          <p:spPr bwMode="auto">
            <a:xfrm>
              <a:off x="1684" y="115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53" name="Oval 107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54" name="Rectangle 108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55" name="Rectangle 109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" name="Group 110"/>
          <p:cNvGrpSpPr>
            <a:grpSpLocks/>
          </p:cNvGrpSpPr>
          <p:nvPr/>
        </p:nvGrpSpPr>
        <p:grpSpPr bwMode="auto">
          <a:xfrm>
            <a:off x="2449513" y="4819650"/>
            <a:ext cx="247650" cy="206375"/>
            <a:chOff x="1662" y="1140"/>
            <a:chExt cx="148" cy="148"/>
          </a:xfrm>
        </p:grpSpPr>
        <p:sp>
          <p:nvSpPr>
            <p:cNvPr id="16346" name="Oval 111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47" name="Rectangle 112"/>
            <p:cNvSpPr>
              <a:spLocks noChangeArrowheads="1"/>
            </p:cNvSpPr>
            <p:nvPr/>
          </p:nvSpPr>
          <p:spPr bwMode="auto">
            <a:xfrm>
              <a:off x="1684" y="1159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48" name="Oval 113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49" name="Rectangle 114"/>
            <p:cNvSpPr>
              <a:spLocks noChangeArrowheads="1"/>
            </p:cNvSpPr>
            <p:nvPr/>
          </p:nvSpPr>
          <p:spPr bwMode="auto">
            <a:xfrm>
              <a:off x="1673" y="114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50" name="Rectangle 115"/>
            <p:cNvSpPr>
              <a:spLocks noChangeArrowheads="1"/>
            </p:cNvSpPr>
            <p:nvPr/>
          </p:nvSpPr>
          <p:spPr bwMode="auto">
            <a:xfrm>
              <a:off x="1669" y="1145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6" name="Group 116"/>
          <p:cNvGrpSpPr>
            <a:grpSpLocks/>
          </p:cNvGrpSpPr>
          <p:nvPr/>
        </p:nvGrpSpPr>
        <p:grpSpPr bwMode="auto">
          <a:xfrm>
            <a:off x="3705225" y="5786438"/>
            <a:ext cx="481013" cy="184150"/>
            <a:chOff x="3312" y="4224"/>
            <a:chExt cx="288" cy="130"/>
          </a:xfrm>
        </p:grpSpPr>
        <p:sp>
          <p:nvSpPr>
            <p:cNvPr id="407669" name="Oval 117"/>
            <p:cNvSpPr>
              <a:spLocks noChangeArrowheads="1"/>
            </p:cNvSpPr>
            <p:nvPr/>
          </p:nvSpPr>
          <p:spPr bwMode="auto">
            <a:xfrm>
              <a:off x="3360" y="4224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45" name="Text Box 118"/>
            <p:cNvSpPr txBox="1">
              <a:spLocks noChangeArrowheads="1"/>
            </p:cNvSpPr>
            <p:nvPr/>
          </p:nvSpPr>
          <p:spPr bwMode="auto">
            <a:xfrm>
              <a:off x="3312" y="4224"/>
              <a:ext cx="288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NISM</a:t>
              </a:r>
            </a:p>
          </p:txBody>
        </p:sp>
      </p:grpSp>
      <p:sp>
        <p:nvSpPr>
          <p:cNvPr id="407671" name="Rectangle 119"/>
          <p:cNvSpPr>
            <a:spLocks noChangeArrowheads="1"/>
          </p:cNvSpPr>
          <p:nvPr/>
        </p:nvSpPr>
        <p:spPr bwMode="auto">
          <a:xfrm>
            <a:off x="2857500" y="2271713"/>
            <a:ext cx="446088" cy="123825"/>
          </a:xfrm>
          <a:prstGeom prst="rect">
            <a:avLst/>
          </a:prstGeom>
          <a:solidFill>
            <a:srgbClr val="FFCC00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blurRad="63500" dist="46662" dir="2115817" algn="ctr" rotWithShape="0">
              <a:srgbClr val="969696">
                <a:alpha val="74998"/>
              </a:srgbClr>
            </a:outerShdw>
          </a:effectLst>
        </p:spPr>
        <p:txBody>
          <a:bodyPr wrap="none" lIns="75749" tIns="37874" rIns="75749" bIns="37874" anchor="ctr"/>
          <a:lstStyle/>
          <a:p>
            <a:pPr algn="ctr" defTabSz="757238" eaLnBrk="0" hangingPunct="0">
              <a:buSzPct val="100000"/>
              <a:defRPr/>
            </a:pPr>
            <a:r>
              <a:rPr lang="pt-BR" sz="700" b="1">
                <a:solidFill>
                  <a:srgbClr val="000000"/>
                </a:solidFill>
                <a:cs typeface="Arial" charset="0"/>
                <a:sym typeface="Arial" charset="0"/>
              </a:rPr>
              <a:t>FEPECS</a:t>
            </a:r>
          </a:p>
        </p:txBody>
      </p:sp>
      <p:sp>
        <p:nvSpPr>
          <p:cNvPr id="15430" name="Line 120"/>
          <p:cNvSpPr>
            <a:spLocks noChangeShapeType="1"/>
          </p:cNvSpPr>
          <p:nvPr/>
        </p:nvSpPr>
        <p:spPr bwMode="auto">
          <a:xfrm flipH="1">
            <a:off x="3243263" y="3660775"/>
            <a:ext cx="84137" cy="230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31" name="Line 121"/>
          <p:cNvSpPr>
            <a:spLocks noChangeShapeType="1"/>
          </p:cNvSpPr>
          <p:nvPr/>
        </p:nvSpPr>
        <p:spPr bwMode="auto">
          <a:xfrm flipH="1">
            <a:off x="3260725" y="3894138"/>
            <a:ext cx="304800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32" name="Line 122"/>
          <p:cNvSpPr>
            <a:spLocks noChangeShapeType="1"/>
          </p:cNvSpPr>
          <p:nvPr/>
        </p:nvSpPr>
        <p:spPr bwMode="auto">
          <a:xfrm>
            <a:off x="3222625" y="3911600"/>
            <a:ext cx="246063" cy="2698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33" name="Line 123"/>
          <p:cNvSpPr>
            <a:spLocks noChangeShapeType="1"/>
          </p:cNvSpPr>
          <p:nvPr/>
        </p:nvSpPr>
        <p:spPr bwMode="auto">
          <a:xfrm flipH="1" flipV="1">
            <a:off x="3946525" y="3960813"/>
            <a:ext cx="85725" cy="5953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34" name="Line 124"/>
          <p:cNvSpPr>
            <a:spLocks noChangeShapeType="1"/>
          </p:cNvSpPr>
          <p:nvPr/>
        </p:nvSpPr>
        <p:spPr bwMode="auto">
          <a:xfrm>
            <a:off x="3946525" y="3894138"/>
            <a:ext cx="398463" cy="3222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35" name="Line 125"/>
          <p:cNvSpPr>
            <a:spLocks noChangeShapeType="1"/>
          </p:cNvSpPr>
          <p:nvPr/>
        </p:nvSpPr>
        <p:spPr bwMode="auto">
          <a:xfrm>
            <a:off x="3359150" y="3665538"/>
            <a:ext cx="503238" cy="1603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36" name="Line 126"/>
          <p:cNvSpPr>
            <a:spLocks noChangeShapeType="1"/>
          </p:cNvSpPr>
          <p:nvPr/>
        </p:nvSpPr>
        <p:spPr bwMode="auto">
          <a:xfrm flipV="1">
            <a:off x="3490913" y="4019550"/>
            <a:ext cx="223837" cy="192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7" name="Group 127"/>
          <p:cNvGrpSpPr>
            <a:grpSpLocks/>
          </p:cNvGrpSpPr>
          <p:nvPr/>
        </p:nvGrpSpPr>
        <p:grpSpPr bwMode="auto">
          <a:xfrm>
            <a:off x="4217988" y="4130675"/>
            <a:ext cx="249237" cy="207963"/>
            <a:chOff x="2206" y="3254"/>
            <a:chExt cx="148" cy="148"/>
          </a:xfrm>
        </p:grpSpPr>
        <p:sp>
          <p:nvSpPr>
            <p:cNvPr id="16339" name="Oval 128"/>
            <p:cNvSpPr>
              <a:spLocks noChangeArrowheads="1"/>
            </p:cNvSpPr>
            <p:nvPr/>
          </p:nvSpPr>
          <p:spPr bwMode="auto">
            <a:xfrm>
              <a:off x="2217" y="3265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40" name="Rectangle 129"/>
            <p:cNvSpPr>
              <a:spLocks noChangeArrowheads="1"/>
            </p:cNvSpPr>
            <p:nvPr/>
          </p:nvSpPr>
          <p:spPr bwMode="auto">
            <a:xfrm>
              <a:off x="2227" y="3270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41" name="Oval 130"/>
            <p:cNvSpPr>
              <a:spLocks noChangeArrowheads="1"/>
            </p:cNvSpPr>
            <p:nvPr/>
          </p:nvSpPr>
          <p:spPr bwMode="auto">
            <a:xfrm>
              <a:off x="2206" y="3254"/>
              <a:ext cx="129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42" name="Rectangle 131"/>
            <p:cNvSpPr>
              <a:spLocks noChangeArrowheads="1"/>
            </p:cNvSpPr>
            <p:nvPr/>
          </p:nvSpPr>
          <p:spPr bwMode="auto">
            <a:xfrm>
              <a:off x="2216" y="3259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43" name="Rectangle 132"/>
            <p:cNvSpPr>
              <a:spLocks noChangeArrowheads="1"/>
            </p:cNvSpPr>
            <p:nvPr/>
          </p:nvSpPr>
          <p:spPr bwMode="auto">
            <a:xfrm>
              <a:off x="2212" y="325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8" name="Group 133"/>
          <p:cNvGrpSpPr>
            <a:grpSpLocks/>
          </p:cNvGrpSpPr>
          <p:nvPr/>
        </p:nvGrpSpPr>
        <p:grpSpPr bwMode="auto">
          <a:xfrm>
            <a:off x="3656013" y="4248150"/>
            <a:ext cx="249237" cy="209550"/>
            <a:chOff x="1936" y="3299"/>
            <a:chExt cx="148" cy="148"/>
          </a:xfrm>
        </p:grpSpPr>
        <p:sp>
          <p:nvSpPr>
            <p:cNvPr id="16334" name="Oval 134"/>
            <p:cNvSpPr>
              <a:spLocks noChangeArrowheads="1"/>
            </p:cNvSpPr>
            <p:nvPr/>
          </p:nvSpPr>
          <p:spPr bwMode="auto">
            <a:xfrm>
              <a:off x="1947" y="3310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35" name="Rectangle 135"/>
            <p:cNvSpPr>
              <a:spLocks noChangeArrowheads="1"/>
            </p:cNvSpPr>
            <p:nvPr/>
          </p:nvSpPr>
          <p:spPr bwMode="auto">
            <a:xfrm>
              <a:off x="1957" y="3314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36" name="Oval 136"/>
            <p:cNvSpPr>
              <a:spLocks noChangeArrowheads="1"/>
            </p:cNvSpPr>
            <p:nvPr/>
          </p:nvSpPr>
          <p:spPr bwMode="auto">
            <a:xfrm>
              <a:off x="1936" y="3299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37" name="Rectangle 137"/>
            <p:cNvSpPr>
              <a:spLocks noChangeArrowheads="1"/>
            </p:cNvSpPr>
            <p:nvPr/>
          </p:nvSpPr>
          <p:spPr bwMode="auto">
            <a:xfrm>
              <a:off x="1946" y="330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38" name="Rectangle 138"/>
            <p:cNvSpPr>
              <a:spLocks noChangeArrowheads="1"/>
            </p:cNvSpPr>
            <p:nvPr/>
          </p:nvSpPr>
          <p:spPr bwMode="auto">
            <a:xfrm>
              <a:off x="1942" y="3302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9" name="Group 139"/>
          <p:cNvGrpSpPr>
            <a:grpSpLocks/>
          </p:cNvGrpSpPr>
          <p:nvPr/>
        </p:nvGrpSpPr>
        <p:grpSpPr bwMode="auto">
          <a:xfrm>
            <a:off x="3181350" y="3538538"/>
            <a:ext cx="255588" cy="209550"/>
            <a:chOff x="1994" y="2472"/>
            <a:chExt cx="153" cy="148"/>
          </a:xfrm>
        </p:grpSpPr>
        <p:sp>
          <p:nvSpPr>
            <p:cNvPr id="16330" name="Oval 140"/>
            <p:cNvSpPr>
              <a:spLocks noChangeArrowheads="1"/>
            </p:cNvSpPr>
            <p:nvPr/>
          </p:nvSpPr>
          <p:spPr bwMode="auto">
            <a:xfrm>
              <a:off x="2010" y="2483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31" name="Rectangle 141"/>
            <p:cNvSpPr>
              <a:spLocks noChangeArrowheads="1"/>
            </p:cNvSpPr>
            <p:nvPr/>
          </p:nvSpPr>
          <p:spPr bwMode="auto">
            <a:xfrm>
              <a:off x="2010" y="2502"/>
              <a:ext cx="12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  <p:sp>
          <p:nvSpPr>
            <p:cNvPr id="16332" name="Oval 142"/>
            <p:cNvSpPr>
              <a:spLocks noChangeArrowheads="1"/>
            </p:cNvSpPr>
            <p:nvPr/>
          </p:nvSpPr>
          <p:spPr bwMode="auto">
            <a:xfrm>
              <a:off x="1999" y="2472"/>
              <a:ext cx="128" cy="128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rgbClr val="3333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33" name="Rectangle 143"/>
            <p:cNvSpPr>
              <a:spLocks noChangeArrowheads="1"/>
            </p:cNvSpPr>
            <p:nvPr/>
          </p:nvSpPr>
          <p:spPr bwMode="auto">
            <a:xfrm>
              <a:off x="1994" y="2486"/>
              <a:ext cx="105" cy="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600" b="1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</p:grpSp>
      <p:grpSp>
        <p:nvGrpSpPr>
          <p:cNvPr id="20" name="Group 144"/>
          <p:cNvGrpSpPr>
            <a:grpSpLocks/>
          </p:cNvGrpSpPr>
          <p:nvPr/>
        </p:nvGrpSpPr>
        <p:grpSpPr bwMode="auto">
          <a:xfrm>
            <a:off x="3062288" y="3825875"/>
            <a:ext cx="396875" cy="209550"/>
            <a:chOff x="1864" y="2743"/>
            <a:chExt cx="238" cy="148"/>
          </a:xfrm>
        </p:grpSpPr>
        <p:sp>
          <p:nvSpPr>
            <p:cNvPr id="16326" name="Oval 145"/>
            <p:cNvSpPr>
              <a:spLocks noChangeArrowheads="1"/>
            </p:cNvSpPr>
            <p:nvPr/>
          </p:nvSpPr>
          <p:spPr bwMode="auto">
            <a:xfrm>
              <a:off x="1875" y="2754"/>
              <a:ext cx="22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27" name="Rectangle 146"/>
            <p:cNvSpPr>
              <a:spLocks noChangeArrowheads="1"/>
            </p:cNvSpPr>
            <p:nvPr/>
          </p:nvSpPr>
          <p:spPr bwMode="auto">
            <a:xfrm>
              <a:off x="1889" y="2770"/>
              <a:ext cx="15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LRGu</a:t>
              </a:r>
            </a:p>
          </p:txBody>
        </p:sp>
        <p:sp>
          <p:nvSpPr>
            <p:cNvPr id="16328" name="Oval 147"/>
            <p:cNvSpPr>
              <a:spLocks noChangeArrowheads="1"/>
            </p:cNvSpPr>
            <p:nvPr/>
          </p:nvSpPr>
          <p:spPr bwMode="auto">
            <a:xfrm>
              <a:off x="1864" y="2743"/>
              <a:ext cx="218" cy="128"/>
            </a:xfrm>
            <a:prstGeom prst="ellipse">
              <a:avLst/>
            </a:prstGeom>
            <a:solidFill>
              <a:srgbClr val="FF00CC"/>
            </a:solidFill>
            <a:ln w="12700">
              <a:solidFill>
                <a:srgbClr val="FF00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29" name="Rectangle 148"/>
            <p:cNvSpPr>
              <a:spLocks noChangeArrowheads="1"/>
            </p:cNvSpPr>
            <p:nvPr/>
          </p:nvSpPr>
          <p:spPr bwMode="auto">
            <a:xfrm>
              <a:off x="1873" y="2751"/>
              <a:ext cx="15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LRGu</a:t>
              </a:r>
            </a:p>
          </p:txBody>
        </p:sp>
      </p:grpSp>
      <p:grpSp>
        <p:nvGrpSpPr>
          <p:cNvPr id="21" name="Group 149"/>
          <p:cNvGrpSpPr>
            <a:grpSpLocks/>
          </p:cNvGrpSpPr>
          <p:nvPr/>
        </p:nvGrpSpPr>
        <p:grpSpPr bwMode="auto">
          <a:xfrm>
            <a:off x="2820988" y="3624263"/>
            <a:ext cx="482600" cy="182562"/>
            <a:chOff x="3312" y="4224"/>
            <a:chExt cx="288" cy="130"/>
          </a:xfrm>
        </p:grpSpPr>
        <p:sp>
          <p:nvSpPr>
            <p:cNvPr id="407702" name="Oval 150"/>
            <p:cNvSpPr>
              <a:spLocks noChangeArrowheads="1"/>
            </p:cNvSpPr>
            <p:nvPr/>
          </p:nvSpPr>
          <p:spPr bwMode="auto">
            <a:xfrm>
              <a:off x="3360" y="4224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25" name="Text Box 151"/>
            <p:cNvSpPr txBox="1">
              <a:spLocks noChangeArrowheads="1"/>
            </p:cNvSpPr>
            <p:nvPr/>
          </p:nvSpPr>
          <p:spPr bwMode="auto">
            <a:xfrm>
              <a:off x="3312" y="4224"/>
              <a:ext cx="288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NIGu</a:t>
              </a:r>
            </a:p>
          </p:txBody>
        </p:sp>
      </p:grpSp>
      <p:grpSp>
        <p:nvGrpSpPr>
          <p:cNvPr id="22" name="Group 152"/>
          <p:cNvGrpSpPr>
            <a:grpSpLocks/>
          </p:cNvGrpSpPr>
          <p:nvPr/>
        </p:nvGrpSpPr>
        <p:grpSpPr bwMode="auto">
          <a:xfrm>
            <a:off x="4344988" y="3759200"/>
            <a:ext cx="561975" cy="182563"/>
            <a:chOff x="3433" y="3456"/>
            <a:chExt cx="336" cy="130"/>
          </a:xfrm>
        </p:grpSpPr>
        <p:sp>
          <p:nvSpPr>
            <p:cNvPr id="407705" name="Oval 153"/>
            <p:cNvSpPr>
              <a:spLocks noChangeArrowheads="1"/>
            </p:cNvSpPr>
            <p:nvPr/>
          </p:nvSpPr>
          <p:spPr bwMode="auto">
            <a:xfrm>
              <a:off x="3529" y="3456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23" name="Text Box 154"/>
            <p:cNvSpPr txBox="1">
              <a:spLocks noChangeArrowheads="1"/>
            </p:cNvSpPr>
            <p:nvPr/>
          </p:nvSpPr>
          <p:spPr bwMode="auto">
            <a:xfrm>
              <a:off x="3433" y="3456"/>
              <a:ext cx="336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  <a:sym typeface="Arial" charset="0"/>
                </a:rPr>
                <a:t>  </a:t>
              </a: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NIBsB</a:t>
              </a:r>
            </a:p>
          </p:txBody>
        </p:sp>
      </p:grpSp>
      <p:grpSp>
        <p:nvGrpSpPr>
          <p:cNvPr id="23" name="Group 155"/>
          <p:cNvGrpSpPr>
            <a:grpSpLocks/>
          </p:cNvGrpSpPr>
          <p:nvPr/>
        </p:nvGrpSpPr>
        <p:grpSpPr bwMode="auto">
          <a:xfrm>
            <a:off x="5549900" y="3825875"/>
            <a:ext cx="479425" cy="182563"/>
            <a:chOff x="3372" y="2784"/>
            <a:chExt cx="288" cy="129"/>
          </a:xfrm>
        </p:grpSpPr>
        <p:sp>
          <p:nvSpPr>
            <p:cNvPr id="407708" name="Oval 156"/>
            <p:cNvSpPr>
              <a:spLocks noChangeArrowheads="1"/>
            </p:cNvSpPr>
            <p:nvPr/>
          </p:nvSpPr>
          <p:spPr bwMode="auto">
            <a:xfrm>
              <a:off x="3428" y="2784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21" name="Text Box 157"/>
            <p:cNvSpPr txBox="1">
              <a:spLocks noChangeArrowheads="1"/>
            </p:cNvSpPr>
            <p:nvPr/>
          </p:nvSpPr>
          <p:spPr bwMode="auto">
            <a:xfrm>
              <a:off x="3372" y="2784"/>
              <a:ext cx="288" cy="12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NILS</a:t>
              </a:r>
            </a:p>
          </p:txBody>
        </p:sp>
      </p:grpSp>
      <p:sp>
        <p:nvSpPr>
          <p:cNvPr id="15444" name="Line 158"/>
          <p:cNvSpPr>
            <a:spLocks noChangeShapeType="1"/>
          </p:cNvSpPr>
          <p:nvPr/>
        </p:nvSpPr>
        <p:spPr bwMode="auto">
          <a:xfrm flipH="1" flipV="1">
            <a:off x="6384925" y="5297488"/>
            <a:ext cx="125413" cy="2873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45" name="Line 159"/>
          <p:cNvSpPr>
            <a:spLocks noChangeShapeType="1"/>
          </p:cNvSpPr>
          <p:nvPr/>
        </p:nvSpPr>
        <p:spPr bwMode="auto">
          <a:xfrm flipV="1">
            <a:off x="6384925" y="4906963"/>
            <a:ext cx="125413" cy="3476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46" name="Line 160"/>
          <p:cNvSpPr>
            <a:spLocks noChangeShapeType="1"/>
          </p:cNvSpPr>
          <p:nvPr/>
        </p:nvSpPr>
        <p:spPr bwMode="auto">
          <a:xfrm flipV="1">
            <a:off x="6211888" y="5351463"/>
            <a:ext cx="74612" cy="1920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24" name="Group 161"/>
          <p:cNvGrpSpPr>
            <a:grpSpLocks/>
          </p:cNvGrpSpPr>
          <p:nvPr/>
        </p:nvGrpSpPr>
        <p:grpSpPr bwMode="auto">
          <a:xfrm>
            <a:off x="5949950" y="4773613"/>
            <a:ext cx="246063" cy="209550"/>
            <a:chOff x="3719" y="3913"/>
            <a:chExt cx="148" cy="149"/>
          </a:xfrm>
        </p:grpSpPr>
        <p:sp>
          <p:nvSpPr>
            <p:cNvPr id="16317" name="Oval 162"/>
            <p:cNvSpPr>
              <a:spLocks noChangeArrowheads="1"/>
            </p:cNvSpPr>
            <p:nvPr/>
          </p:nvSpPr>
          <p:spPr bwMode="auto">
            <a:xfrm>
              <a:off x="3730" y="3925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18" name="Oval 163"/>
            <p:cNvSpPr>
              <a:spLocks noChangeArrowheads="1"/>
            </p:cNvSpPr>
            <p:nvPr/>
          </p:nvSpPr>
          <p:spPr bwMode="auto">
            <a:xfrm>
              <a:off x="3719" y="3913"/>
              <a:ext cx="128" cy="129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19" name="Rectangle 164"/>
            <p:cNvSpPr>
              <a:spLocks noChangeArrowheads="1"/>
            </p:cNvSpPr>
            <p:nvPr/>
          </p:nvSpPr>
          <p:spPr bwMode="auto">
            <a:xfrm>
              <a:off x="3735" y="3953"/>
              <a:ext cx="85" cy="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600" b="1">
                  <a:solidFill>
                    <a:srgbClr val="333300"/>
                  </a:solidFill>
                  <a:cs typeface="Arial" charset="0"/>
                  <a:sym typeface="Arial" charset="0"/>
                </a:rPr>
                <a:t>U M</a:t>
              </a:r>
            </a:p>
          </p:txBody>
        </p:sp>
      </p:grpSp>
      <p:grpSp>
        <p:nvGrpSpPr>
          <p:cNvPr id="25" name="Group 165"/>
          <p:cNvGrpSpPr>
            <a:grpSpLocks/>
          </p:cNvGrpSpPr>
          <p:nvPr/>
        </p:nvGrpSpPr>
        <p:grpSpPr bwMode="auto">
          <a:xfrm>
            <a:off x="6423025" y="4773613"/>
            <a:ext cx="247650" cy="209550"/>
            <a:chOff x="4724" y="3429"/>
            <a:chExt cx="149" cy="149"/>
          </a:xfrm>
        </p:grpSpPr>
        <p:sp>
          <p:nvSpPr>
            <p:cNvPr id="16312" name="Oval 166"/>
            <p:cNvSpPr>
              <a:spLocks noChangeArrowheads="1"/>
            </p:cNvSpPr>
            <p:nvPr/>
          </p:nvSpPr>
          <p:spPr bwMode="auto">
            <a:xfrm>
              <a:off x="4735" y="3440"/>
              <a:ext cx="138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13" name="Rectangle 167"/>
            <p:cNvSpPr>
              <a:spLocks noChangeArrowheads="1"/>
            </p:cNvSpPr>
            <p:nvPr/>
          </p:nvSpPr>
          <p:spPr bwMode="auto">
            <a:xfrm>
              <a:off x="4748" y="3449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14" name="Oval 168"/>
            <p:cNvSpPr>
              <a:spLocks noChangeArrowheads="1"/>
            </p:cNvSpPr>
            <p:nvPr/>
          </p:nvSpPr>
          <p:spPr bwMode="auto">
            <a:xfrm>
              <a:off x="4724" y="3429"/>
              <a:ext cx="129" cy="129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15" name="Rectangle 169"/>
            <p:cNvSpPr>
              <a:spLocks noChangeArrowheads="1"/>
            </p:cNvSpPr>
            <p:nvPr/>
          </p:nvSpPr>
          <p:spPr bwMode="auto">
            <a:xfrm>
              <a:off x="4733" y="3435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316" name="Rectangle 170"/>
            <p:cNvSpPr>
              <a:spLocks noChangeArrowheads="1"/>
            </p:cNvSpPr>
            <p:nvPr/>
          </p:nvSpPr>
          <p:spPr bwMode="auto">
            <a:xfrm>
              <a:off x="4733" y="3432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sp>
        <p:nvSpPr>
          <p:cNvPr id="15449" name="Rectangle 171"/>
          <p:cNvSpPr>
            <a:spLocks noChangeArrowheads="1"/>
          </p:cNvSpPr>
          <p:nvPr/>
        </p:nvSpPr>
        <p:spPr bwMode="auto">
          <a:xfrm>
            <a:off x="6100763" y="5303838"/>
            <a:ext cx="254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/>
            <a:r>
              <a:rPr lang="pt-BR" sz="700">
                <a:solidFill>
                  <a:srgbClr val="333300"/>
                </a:solidFill>
                <a:cs typeface="Arial" charset="0"/>
              </a:rPr>
              <a:t> </a:t>
            </a:r>
            <a:endParaRPr lang="pt-BR" sz="2000" b="1">
              <a:solidFill>
                <a:srgbClr val="3333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450" name="Line 172"/>
          <p:cNvSpPr>
            <a:spLocks noChangeShapeType="1"/>
          </p:cNvSpPr>
          <p:nvPr/>
        </p:nvSpPr>
        <p:spPr bwMode="auto">
          <a:xfrm flipH="1">
            <a:off x="3954463" y="4638675"/>
            <a:ext cx="69850" cy="320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51" name="Line 173"/>
          <p:cNvSpPr>
            <a:spLocks noChangeShapeType="1"/>
          </p:cNvSpPr>
          <p:nvPr/>
        </p:nvSpPr>
        <p:spPr bwMode="auto">
          <a:xfrm>
            <a:off x="3592513" y="4630738"/>
            <a:ext cx="104775" cy="354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26" name="Group 174"/>
          <p:cNvGrpSpPr>
            <a:grpSpLocks/>
          </p:cNvGrpSpPr>
          <p:nvPr/>
        </p:nvGrpSpPr>
        <p:grpSpPr bwMode="auto">
          <a:xfrm>
            <a:off x="4078288" y="4868863"/>
            <a:ext cx="252412" cy="209550"/>
            <a:chOff x="2552" y="3792"/>
            <a:chExt cx="151" cy="149"/>
          </a:xfrm>
        </p:grpSpPr>
        <p:grpSp>
          <p:nvGrpSpPr>
            <p:cNvPr id="27" name="Group 175"/>
            <p:cNvGrpSpPr>
              <a:grpSpLocks/>
            </p:cNvGrpSpPr>
            <p:nvPr/>
          </p:nvGrpSpPr>
          <p:grpSpPr bwMode="auto">
            <a:xfrm>
              <a:off x="2555" y="3792"/>
              <a:ext cx="148" cy="149"/>
              <a:chOff x="2555" y="3803"/>
              <a:chExt cx="148" cy="149"/>
            </a:xfrm>
          </p:grpSpPr>
          <p:sp>
            <p:nvSpPr>
              <p:cNvPr id="16310" name="Oval 176"/>
              <p:cNvSpPr>
                <a:spLocks noChangeArrowheads="1"/>
              </p:cNvSpPr>
              <p:nvPr/>
            </p:nvSpPr>
            <p:spPr bwMode="auto">
              <a:xfrm>
                <a:off x="2566" y="3814"/>
                <a:ext cx="137" cy="138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311" name="Oval 177"/>
              <p:cNvSpPr>
                <a:spLocks noChangeArrowheads="1"/>
              </p:cNvSpPr>
              <p:nvPr/>
            </p:nvSpPr>
            <p:spPr bwMode="auto">
              <a:xfrm>
                <a:off x="2555" y="3803"/>
                <a:ext cx="128" cy="129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6309" name="Rectangle 178"/>
            <p:cNvSpPr>
              <a:spLocks noChangeArrowheads="1"/>
            </p:cNvSpPr>
            <p:nvPr/>
          </p:nvSpPr>
          <p:spPr bwMode="auto">
            <a:xfrm>
              <a:off x="2552" y="3821"/>
              <a:ext cx="119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sp>
        <p:nvSpPr>
          <p:cNvPr id="15453" name="Rectangle 179"/>
          <p:cNvSpPr>
            <a:spLocks noChangeArrowheads="1"/>
          </p:cNvSpPr>
          <p:nvPr/>
        </p:nvSpPr>
        <p:spPr bwMode="auto">
          <a:xfrm>
            <a:off x="3616325" y="4570413"/>
            <a:ext cx="254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/>
            <a:r>
              <a:rPr lang="pt-BR" sz="700">
                <a:solidFill>
                  <a:srgbClr val="333300"/>
                </a:solidFill>
                <a:cs typeface="Arial" charset="0"/>
              </a:rPr>
              <a:t> </a:t>
            </a:r>
            <a:endParaRPr lang="pt-BR" sz="2000" b="1">
              <a:solidFill>
                <a:srgbClr val="3333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454" name="Line 180"/>
          <p:cNvSpPr>
            <a:spLocks noChangeShapeType="1"/>
          </p:cNvSpPr>
          <p:nvPr/>
        </p:nvSpPr>
        <p:spPr bwMode="auto">
          <a:xfrm flipH="1">
            <a:off x="3413125" y="4705350"/>
            <a:ext cx="49213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28" name="Group 181"/>
          <p:cNvGrpSpPr>
            <a:grpSpLocks/>
          </p:cNvGrpSpPr>
          <p:nvPr/>
        </p:nvGrpSpPr>
        <p:grpSpPr bwMode="auto">
          <a:xfrm>
            <a:off x="3552825" y="4867275"/>
            <a:ext cx="260350" cy="207963"/>
            <a:chOff x="3847" y="4395"/>
            <a:chExt cx="154" cy="149"/>
          </a:xfrm>
        </p:grpSpPr>
        <p:sp>
          <p:nvSpPr>
            <p:cNvPr id="16305" name="Oval 182"/>
            <p:cNvSpPr>
              <a:spLocks noChangeArrowheads="1"/>
            </p:cNvSpPr>
            <p:nvPr/>
          </p:nvSpPr>
          <p:spPr bwMode="auto">
            <a:xfrm>
              <a:off x="3863" y="4406"/>
              <a:ext cx="138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06" name="Oval 183"/>
            <p:cNvSpPr>
              <a:spLocks noChangeArrowheads="1"/>
            </p:cNvSpPr>
            <p:nvPr/>
          </p:nvSpPr>
          <p:spPr bwMode="auto">
            <a:xfrm>
              <a:off x="3852" y="4395"/>
              <a:ext cx="129" cy="129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rgbClr val="3333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307" name="Rectangle 184"/>
            <p:cNvSpPr>
              <a:spLocks noChangeArrowheads="1"/>
            </p:cNvSpPr>
            <p:nvPr/>
          </p:nvSpPr>
          <p:spPr bwMode="auto">
            <a:xfrm>
              <a:off x="3847" y="4411"/>
              <a:ext cx="104" cy="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6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</p:grpSp>
      <p:grpSp>
        <p:nvGrpSpPr>
          <p:cNvPr id="29" name="Group 185"/>
          <p:cNvGrpSpPr>
            <a:grpSpLocks/>
          </p:cNvGrpSpPr>
          <p:nvPr/>
        </p:nvGrpSpPr>
        <p:grpSpPr bwMode="auto">
          <a:xfrm>
            <a:off x="2903538" y="4367213"/>
            <a:ext cx="479425" cy="184150"/>
            <a:chOff x="3312" y="4224"/>
            <a:chExt cx="288" cy="130"/>
          </a:xfrm>
        </p:grpSpPr>
        <p:sp>
          <p:nvSpPr>
            <p:cNvPr id="407738" name="Oval 186"/>
            <p:cNvSpPr>
              <a:spLocks noChangeArrowheads="1"/>
            </p:cNvSpPr>
            <p:nvPr/>
          </p:nvSpPr>
          <p:spPr bwMode="auto">
            <a:xfrm>
              <a:off x="3360" y="4224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04" name="Text Box 187"/>
            <p:cNvSpPr txBox="1">
              <a:spLocks noChangeArrowheads="1"/>
            </p:cNvSpPr>
            <p:nvPr/>
          </p:nvSpPr>
          <p:spPr bwMode="auto">
            <a:xfrm>
              <a:off x="3312" y="4224"/>
              <a:ext cx="288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NIRF</a:t>
              </a:r>
            </a:p>
          </p:txBody>
        </p:sp>
      </p:grpSp>
      <p:grpSp>
        <p:nvGrpSpPr>
          <p:cNvPr id="30" name="Group 188"/>
          <p:cNvGrpSpPr>
            <a:grpSpLocks/>
          </p:cNvGrpSpPr>
          <p:nvPr/>
        </p:nvGrpSpPr>
        <p:grpSpPr bwMode="auto">
          <a:xfrm>
            <a:off x="3792538" y="5178425"/>
            <a:ext cx="484187" cy="182563"/>
            <a:chOff x="2784" y="3504"/>
            <a:chExt cx="288" cy="130"/>
          </a:xfrm>
        </p:grpSpPr>
        <p:sp>
          <p:nvSpPr>
            <p:cNvPr id="407741" name="Oval 189"/>
            <p:cNvSpPr>
              <a:spLocks noChangeArrowheads="1"/>
            </p:cNvSpPr>
            <p:nvPr/>
          </p:nvSpPr>
          <p:spPr bwMode="auto">
            <a:xfrm>
              <a:off x="2832" y="3504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02" name="Text Box 190"/>
            <p:cNvSpPr txBox="1">
              <a:spLocks noChangeArrowheads="1"/>
            </p:cNvSpPr>
            <p:nvPr/>
          </p:nvSpPr>
          <p:spPr bwMode="auto">
            <a:xfrm>
              <a:off x="2784" y="3504"/>
              <a:ext cx="288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NICd</a:t>
              </a:r>
            </a:p>
          </p:txBody>
        </p:sp>
      </p:grpSp>
      <p:grpSp>
        <p:nvGrpSpPr>
          <p:cNvPr id="31" name="Group 191"/>
          <p:cNvGrpSpPr>
            <a:grpSpLocks/>
          </p:cNvGrpSpPr>
          <p:nvPr/>
        </p:nvGrpSpPr>
        <p:grpSpPr bwMode="auto">
          <a:xfrm>
            <a:off x="3506788" y="5084763"/>
            <a:ext cx="481012" cy="182562"/>
            <a:chOff x="4320" y="4512"/>
            <a:chExt cx="288" cy="129"/>
          </a:xfrm>
        </p:grpSpPr>
        <p:sp>
          <p:nvSpPr>
            <p:cNvPr id="407744" name="Oval 192"/>
            <p:cNvSpPr>
              <a:spLocks noChangeArrowheads="1"/>
            </p:cNvSpPr>
            <p:nvPr/>
          </p:nvSpPr>
          <p:spPr bwMode="auto">
            <a:xfrm>
              <a:off x="4368" y="4512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00" name="Text Box 193"/>
            <p:cNvSpPr txBox="1">
              <a:spLocks noChangeArrowheads="1"/>
            </p:cNvSpPr>
            <p:nvPr/>
          </p:nvSpPr>
          <p:spPr bwMode="auto">
            <a:xfrm>
              <a:off x="4320" y="4512"/>
              <a:ext cx="288" cy="12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NINB</a:t>
              </a:r>
            </a:p>
          </p:txBody>
        </p:sp>
      </p:grpSp>
      <p:grpSp>
        <p:nvGrpSpPr>
          <p:cNvPr id="15746" name="Group 194"/>
          <p:cNvGrpSpPr>
            <a:grpSpLocks/>
          </p:cNvGrpSpPr>
          <p:nvPr/>
        </p:nvGrpSpPr>
        <p:grpSpPr bwMode="auto">
          <a:xfrm>
            <a:off x="4708525" y="4884738"/>
            <a:ext cx="247650" cy="209550"/>
            <a:chOff x="4056" y="2893"/>
            <a:chExt cx="148" cy="149"/>
          </a:xfrm>
        </p:grpSpPr>
        <p:sp>
          <p:nvSpPr>
            <p:cNvPr id="16294" name="Oval 195"/>
            <p:cNvSpPr>
              <a:spLocks noChangeArrowheads="1"/>
            </p:cNvSpPr>
            <p:nvPr/>
          </p:nvSpPr>
          <p:spPr bwMode="auto">
            <a:xfrm>
              <a:off x="4067" y="2904"/>
              <a:ext cx="137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95" name="Rectangle 196"/>
            <p:cNvSpPr>
              <a:spLocks noChangeArrowheads="1"/>
            </p:cNvSpPr>
            <p:nvPr/>
          </p:nvSpPr>
          <p:spPr bwMode="auto">
            <a:xfrm>
              <a:off x="4078" y="2912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96" name="Oval 197"/>
            <p:cNvSpPr>
              <a:spLocks noChangeArrowheads="1"/>
            </p:cNvSpPr>
            <p:nvPr/>
          </p:nvSpPr>
          <p:spPr bwMode="auto">
            <a:xfrm>
              <a:off x="4056" y="2893"/>
              <a:ext cx="128" cy="129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97" name="Rectangle 198"/>
            <p:cNvSpPr>
              <a:spLocks noChangeArrowheads="1"/>
            </p:cNvSpPr>
            <p:nvPr/>
          </p:nvSpPr>
          <p:spPr bwMode="auto">
            <a:xfrm>
              <a:off x="4066" y="2899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98" name="Rectangle 199"/>
            <p:cNvSpPr>
              <a:spLocks noChangeArrowheads="1"/>
            </p:cNvSpPr>
            <p:nvPr/>
          </p:nvSpPr>
          <p:spPr bwMode="auto">
            <a:xfrm>
              <a:off x="4062" y="289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sp>
        <p:nvSpPr>
          <p:cNvPr id="15460" name="Rectangle 200"/>
          <p:cNvSpPr>
            <a:spLocks noChangeArrowheads="1"/>
          </p:cNvSpPr>
          <p:nvPr/>
        </p:nvSpPr>
        <p:spPr bwMode="auto">
          <a:xfrm>
            <a:off x="5459413" y="4564063"/>
            <a:ext cx="254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/>
            <a:r>
              <a:rPr lang="pt-BR" sz="700">
                <a:solidFill>
                  <a:srgbClr val="333300"/>
                </a:solidFill>
                <a:cs typeface="Arial" charset="0"/>
              </a:rPr>
              <a:t> </a:t>
            </a:r>
            <a:endParaRPr lang="pt-BR" sz="2000" b="1">
              <a:solidFill>
                <a:srgbClr val="3333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461" name="Line 201"/>
          <p:cNvSpPr>
            <a:spLocks noChangeShapeType="1"/>
          </p:cNvSpPr>
          <p:nvPr/>
        </p:nvSpPr>
        <p:spPr bwMode="auto">
          <a:xfrm flipH="1">
            <a:off x="5072063" y="4611688"/>
            <a:ext cx="74612" cy="463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5747" name="Group 202"/>
          <p:cNvGrpSpPr>
            <a:grpSpLocks/>
          </p:cNvGrpSpPr>
          <p:nvPr/>
        </p:nvGrpSpPr>
        <p:grpSpPr bwMode="auto">
          <a:xfrm>
            <a:off x="5146675" y="4030663"/>
            <a:ext cx="254000" cy="207962"/>
            <a:chOff x="3723" y="3512"/>
            <a:chExt cx="152" cy="149"/>
          </a:xfrm>
        </p:grpSpPr>
        <p:sp>
          <p:nvSpPr>
            <p:cNvPr id="16290" name="Oval 203"/>
            <p:cNvSpPr>
              <a:spLocks noChangeArrowheads="1"/>
            </p:cNvSpPr>
            <p:nvPr/>
          </p:nvSpPr>
          <p:spPr bwMode="auto">
            <a:xfrm>
              <a:off x="3738" y="3524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91" name="Oval 204"/>
            <p:cNvSpPr>
              <a:spLocks noChangeArrowheads="1"/>
            </p:cNvSpPr>
            <p:nvPr/>
          </p:nvSpPr>
          <p:spPr bwMode="auto">
            <a:xfrm>
              <a:off x="3727" y="3512"/>
              <a:ext cx="128" cy="129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92" name="Rectangle 205"/>
            <p:cNvSpPr>
              <a:spLocks noChangeArrowheads="1"/>
            </p:cNvSpPr>
            <p:nvPr/>
          </p:nvSpPr>
          <p:spPr bwMode="auto">
            <a:xfrm>
              <a:off x="3723" y="3532"/>
              <a:ext cx="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/>
              <a:r>
                <a:rPr lang="pt-BR" sz="700">
                  <a:solidFill>
                    <a:srgbClr val="333300"/>
                  </a:solidFill>
                  <a:cs typeface="Arial" charset="0"/>
                </a:rPr>
                <a:t> </a:t>
              </a: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293" name="Rectangle 206"/>
            <p:cNvSpPr>
              <a:spLocks noChangeArrowheads="1"/>
            </p:cNvSpPr>
            <p:nvPr/>
          </p:nvSpPr>
          <p:spPr bwMode="auto">
            <a:xfrm>
              <a:off x="3744" y="3552"/>
              <a:ext cx="84" cy="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600" b="1">
                  <a:solidFill>
                    <a:srgbClr val="000000"/>
                  </a:solidFill>
                  <a:cs typeface="Arial" charset="0"/>
                  <a:sym typeface="Arial" charset="0"/>
                </a:rPr>
                <a:t>U M</a:t>
              </a:r>
            </a:p>
          </p:txBody>
        </p:sp>
      </p:grpSp>
      <p:grpSp>
        <p:nvGrpSpPr>
          <p:cNvPr id="15754" name="Group 207"/>
          <p:cNvGrpSpPr>
            <a:grpSpLocks/>
          </p:cNvGrpSpPr>
          <p:nvPr/>
        </p:nvGrpSpPr>
        <p:grpSpPr bwMode="auto">
          <a:xfrm>
            <a:off x="6861175" y="2247900"/>
            <a:ext cx="484188" cy="182563"/>
            <a:chOff x="4800" y="816"/>
            <a:chExt cx="288" cy="129"/>
          </a:xfrm>
        </p:grpSpPr>
        <p:sp>
          <p:nvSpPr>
            <p:cNvPr id="407760" name="Oval 208"/>
            <p:cNvSpPr>
              <a:spLocks noChangeArrowheads="1"/>
            </p:cNvSpPr>
            <p:nvPr/>
          </p:nvSpPr>
          <p:spPr bwMode="auto">
            <a:xfrm>
              <a:off x="4848" y="816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289" name="Text Box 209"/>
            <p:cNvSpPr txBox="1">
              <a:spLocks noChangeArrowheads="1"/>
            </p:cNvSpPr>
            <p:nvPr/>
          </p:nvSpPr>
          <p:spPr bwMode="auto">
            <a:xfrm>
              <a:off x="4800" y="816"/>
              <a:ext cx="288" cy="12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  <a:sym typeface="Arial" charset="0"/>
                </a:rPr>
                <a:t> </a:t>
              </a: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NIP</a:t>
              </a:r>
            </a:p>
          </p:txBody>
        </p:sp>
      </p:grpSp>
      <p:sp>
        <p:nvSpPr>
          <p:cNvPr id="15464" name="Line 210"/>
          <p:cNvSpPr>
            <a:spLocks noChangeShapeType="1"/>
          </p:cNvSpPr>
          <p:nvPr/>
        </p:nvSpPr>
        <p:spPr bwMode="auto">
          <a:xfrm>
            <a:off x="8069263" y="2362200"/>
            <a:ext cx="119062" cy="3000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65" name="Oval 211"/>
          <p:cNvSpPr>
            <a:spLocks noChangeArrowheads="1"/>
          </p:cNvSpPr>
          <p:nvPr/>
        </p:nvSpPr>
        <p:spPr bwMode="auto">
          <a:xfrm>
            <a:off x="8737600" y="1890713"/>
            <a:ext cx="228600" cy="192087"/>
          </a:xfrm>
          <a:prstGeom prst="ellipse">
            <a:avLst/>
          </a:prstGeom>
          <a:solidFill>
            <a:srgbClr val="9696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66" name="Line 212"/>
          <p:cNvSpPr>
            <a:spLocks noChangeShapeType="1"/>
          </p:cNvSpPr>
          <p:nvPr/>
        </p:nvSpPr>
        <p:spPr bwMode="auto">
          <a:xfrm flipV="1">
            <a:off x="6983413" y="2060575"/>
            <a:ext cx="557212" cy="841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67" name="Line 213"/>
          <p:cNvSpPr>
            <a:spLocks noChangeShapeType="1"/>
          </p:cNvSpPr>
          <p:nvPr/>
        </p:nvSpPr>
        <p:spPr bwMode="auto">
          <a:xfrm>
            <a:off x="8370888" y="2212975"/>
            <a:ext cx="225425" cy="192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68" name="Line 214"/>
          <p:cNvSpPr>
            <a:spLocks noChangeShapeType="1"/>
          </p:cNvSpPr>
          <p:nvPr/>
        </p:nvSpPr>
        <p:spPr bwMode="auto">
          <a:xfrm flipV="1">
            <a:off x="8421688" y="1987550"/>
            <a:ext cx="481012" cy="31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69" name="Line 215"/>
          <p:cNvSpPr>
            <a:spLocks noChangeShapeType="1"/>
          </p:cNvSpPr>
          <p:nvPr/>
        </p:nvSpPr>
        <p:spPr bwMode="auto">
          <a:xfrm>
            <a:off x="7377113" y="1744663"/>
            <a:ext cx="300037" cy="6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70" name="Line 216"/>
          <p:cNvSpPr>
            <a:spLocks noChangeShapeType="1"/>
          </p:cNvSpPr>
          <p:nvPr/>
        </p:nvSpPr>
        <p:spPr bwMode="auto">
          <a:xfrm>
            <a:off x="7589838" y="1527175"/>
            <a:ext cx="239712" cy="241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71" name="Line 217"/>
          <p:cNvSpPr>
            <a:spLocks noChangeShapeType="1"/>
          </p:cNvSpPr>
          <p:nvPr/>
        </p:nvSpPr>
        <p:spPr bwMode="auto">
          <a:xfrm>
            <a:off x="7902575" y="1463675"/>
            <a:ext cx="30163" cy="242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72" name="Line 218"/>
          <p:cNvSpPr>
            <a:spLocks noChangeShapeType="1"/>
          </p:cNvSpPr>
          <p:nvPr/>
        </p:nvSpPr>
        <p:spPr bwMode="auto">
          <a:xfrm rot="12000000" flipH="1">
            <a:off x="8288338" y="1492250"/>
            <a:ext cx="436562" cy="3540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73" name="Line 219"/>
          <p:cNvSpPr>
            <a:spLocks noChangeShapeType="1"/>
          </p:cNvSpPr>
          <p:nvPr/>
        </p:nvSpPr>
        <p:spPr bwMode="auto">
          <a:xfrm flipH="1">
            <a:off x="8131175" y="1589088"/>
            <a:ext cx="36513" cy="1047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74" name="Rectangle 220"/>
          <p:cNvSpPr>
            <a:spLocks noChangeArrowheads="1"/>
          </p:cNvSpPr>
          <p:nvPr/>
        </p:nvSpPr>
        <p:spPr bwMode="auto">
          <a:xfrm>
            <a:off x="7456488" y="1627188"/>
            <a:ext cx="139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/>
            <a:r>
              <a:rPr lang="pt-BR" sz="1300" b="1">
                <a:solidFill>
                  <a:srgbClr val="333300"/>
                </a:solidFill>
                <a:cs typeface="Arial" charset="0"/>
              </a:rPr>
              <a:t>   </a:t>
            </a:r>
            <a:endParaRPr lang="pt-BR" sz="2000" b="1">
              <a:solidFill>
                <a:srgbClr val="333300"/>
              </a:solidFill>
              <a:latin typeface="Times New Roman" pitchFamily="18" charset="0"/>
              <a:cs typeface="Arial" charset="0"/>
            </a:endParaRPr>
          </a:p>
        </p:txBody>
      </p:sp>
      <p:grpSp>
        <p:nvGrpSpPr>
          <p:cNvPr id="15755" name="Group 221"/>
          <p:cNvGrpSpPr>
            <a:grpSpLocks/>
          </p:cNvGrpSpPr>
          <p:nvPr/>
        </p:nvGrpSpPr>
        <p:grpSpPr bwMode="auto">
          <a:xfrm>
            <a:off x="8342313" y="631825"/>
            <a:ext cx="257175" cy="325438"/>
            <a:chOff x="4756" y="724"/>
            <a:chExt cx="152" cy="232"/>
          </a:xfrm>
        </p:grpSpPr>
        <p:sp>
          <p:nvSpPr>
            <p:cNvPr id="16285" name="Oval 222"/>
            <p:cNvSpPr>
              <a:spLocks noChangeArrowheads="1"/>
            </p:cNvSpPr>
            <p:nvPr/>
          </p:nvSpPr>
          <p:spPr bwMode="auto">
            <a:xfrm>
              <a:off x="4771" y="73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86" name="Oval 223"/>
            <p:cNvSpPr>
              <a:spLocks noChangeArrowheads="1"/>
            </p:cNvSpPr>
            <p:nvPr/>
          </p:nvSpPr>
          <p:spPr bwMode="auto">
            <a:xfrm>
              <a:off x="4760" y="724"/>
              <a:ext cx="128" cy="12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87" name="Rectangle 224"/>
            <p:cNvSpPr>
              <a:spLocks noChangeArrowheads="1"/>
            </p:cNvSpPr>
            <p:nvPr/>
          </p:nvSpPr>
          <p:spPr bwMode="auto">
            <a:xfrm>
              <a:off x="4756" y="736"/>
              <a:ext cx="0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/>
              <a:endParaRPr lang="pt-BR" sz="2000" b="1">
                <a:solidFill>
                  <a:schemeClr val="bg1"/>
                </a:solidFill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15476" name="Rectangle 225"/>
          <p:cNvSpPr>
            <a:spLocks noChangeArrowheads="1"/>
          </p:cNvSpPr>
          <p:nvPr/>
        </p:nvSpPr>
        <p:spPr bwMode="auto">
          <a:xfrm>
            <a:off x="8778875" y="1944688"/>
            <a:ext cx="1984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333300"/>
                </a:solidFill>
                <a:latin typeface="Arial Black" pitchFamily="34" charset="0"/>
                <a:cs typeface="Arial" charset="0"/>
                <a:sym typeface="Arial" charset="0"/>
              </a:rPr>
              <a:t>PSR</a:t>
            </a:r>
          </a:p>
        </p:txBody>
      </p:sp>
      <p:sp>
        <p:nvSpPr>
          <p:cNvPr id="15477" name="Oval 226"/>
          <p:cNvSpPr>
            <a:spLocks noChangeArrowheads="1"/>
          </p:cNvSpPr>
          <p:nvPr/>
        </p:nvSpPr>
        <p:spPr bwMode="auto">
          <a:xfrm>
            <a:off x="8777288" y="1876425"/>
            <a:ext cx="214312" cy="180975"/>
          </a:xfrm>
          <a:prstGeom prst="ellipse">
            <a:avLst/>
          </a:prstGeom>
          <a:solidFill>
            <a:srgbClr val="996600"/>
          </a:solidFill>
          <a:ln w="127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78" name="Rectangle 227"/>
          <p:cNvSpPr>
            <a:spLocks noChangeArrowheads="1"/>
          </p:cNvSpPr>
          <p:nvPr/>
        </p:nvSpPr>
        <p:spPr bwMode="auto">
          <a:xfrm>
            <a:off x="8793163" y="1836738"/>
            <a:ext cx="1984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 b="1">
                <a:solidFill>
                  <a:srgbClr val="FFFFFF"/>
                </a:solidFill>
                <a:latin typeface="Arial Black" pitchFamily="34" charset="0"/>
                <a:cs typeface="Arial" charset="0"/>
                <a:sym typeface="Arial" charset="0"/>
              </a:rPr>
              <a:t>PSR</a:t>
            </a:r>
          </a:p>
        </p:txBody>
      </p:sp>
      <p:sp>
        <p:nvSpPr>
          <p:cNvPr id="15479" name="Oval 228"/>
          <p:cNvSpPr>
            <a:spLocks noChangeArrowheads="1"/>
          </p:cNvSpPr>
          <p:nvPr/>
        </p:nvSpPr>
        <p:spPr bwMode="auto">
          <a:xfrm>
            <a:off x="7286625" y="1573213"/>
            <a:ext cx="230188" cy="195262"/>
          </a:xfrm>
          <a:prstGeom prst="ellipse">
            <a:avLst/>
          </a:prstGeom>
          <a:solidFill>
            <a:srgbClr val="9696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80" name="Rectangle 229"/>
          <p:cNvSpPr>
            <a:spLocks noChangeArrowheads="1"/>
          </p:cNvSpPr>
          <p:nvPr/>
        </p:nvSpPr>
        <p:spPr bwMode="auto">
          <a:xfrm>
            <a:off x="7345363" y="1647825"/>
            <a:ext cx="1349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333300"/>
                </a:solidFill>
                <a:latin typeface="Arial Black" pitchFamily="34" charset="0"/>
                <a:cs typeface="Arial" charset="0"/>
                <a:sym typeface="Arial" charset="0"/>
              </a:rPr>
              <a:t>CS</a:t>
            </a:r>
          </a:p>
        </p:txBody>
      </p:sp>
      <p:sp>
        <p:nvSpPr>
          <p:cNvPr id="15481" name="Oval 230"/>
          <p:cNvSpPr>
            <a:spLocks noChangeArrowheads="1"/>
          </p:cNvSpPr>
          <p:nvPr/>
        </p:nvSpPr>
        <p:spPr bwMode="auto">
          <a:xfrm>
            <a:off x="6507163" y="1660525"/>
            <a:ext cx="214312" cy="180975"/>
          </a:xfrm>
          <a:prstGeom prst="ellipse">
            <a:avLst/>
          </a:prstGeom>
          <a:solidFill>
            <a:srgbClr val="00FFFF"/>
          </a:solidFill>
          <a:ln w="1270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82" name="Rectangle 231"/>
          <p:cNvSpPr>
            <a:spLocks noChangeArrowheads="1"/>
          </p:cNvSpPr>
          <p:nvPr/>
        </p:nvSpPr>
        <p:spPr bwMode="auto">
          <a:xfrm>
            <a:off x="7337425" y="1655763"/>
            <a:ext cx="1349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333300"/>
                </a:solidFill>
                <a:latin typeface="Arial Black" pitchFamily="34" charset="0"/>
                <a:cs typeface="Arial" charset="0"/>
                <a:sym typeface="Arial" charset="0"/>
              </a:rPr>
              <a:t>CS</a:t>
            </a:r>
          </a:p>
        </p:txBody>
      </p:sp>
      <p:sp>
        <p:nvSpPr>
          <p:cNvPr id="15483" name="Rectangle 232"/>
          <p:cNvSpPr>
            <a:spLocks noChangeArrowheads="1"/>
          </p:cNvSpPr>
          <p:nvPr/>
        </p:nvSpPr>
        <p:spPr bwMode="auto">
          <a:xfrm>
            <a:off x="7219950" y="1600200"/>
            <a:ext cx="1349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FFFFFF"/>
                </a:solidFill>
                <a:latin typeface="Arial Black" pitchFamily="34" charset="0"/>
                <a:cs typeface="Arial" charset="0"/>
                <a:sym typeface="Arial" charset="0"/>
              </a:rPr>
              <a:t>CS</a:t>
            </a:r>
          </a:p>
        </p:txBody>
      </p:sp>
      <p:sp>
        <p:nvSpPr>
          <p:cNvPr id="15484" name="Line 233"/>
          <p:cNvSpPr>
            <a:spLocks noChangeShapeType="1"/>
          </p:cNvSpPr>
          <p:nvPr/>
        </p:nvSpPr>
        <p:spPr bwMode="auto">
          <a:xfrm flipH="1" flipV="1">
            <a:off x="5468938" y="1649413"/>
            <a:ext cx="41275" cy="25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85" name="Line 234"/>
          <p:cNvSpPr>
            <a:spLocks noChangeShapeType="1"/>
          </p:cNvSpPr>
          <p:nvPr/>
        </p:nvSpPr>
        <p:spPr bwMode="auto">
          <a:xfrm flipH="1">
            <a:off x="5816600" y="1674813"/>
            <a:ext cx="98425" cy="266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86" name="Line 235"/>
          <p:cNvSpPr>
            <a:spLocks noChangeShapeType="1"/>
          </p:cNvSpPr>
          <p:nvPr/>
        </p:nvSpPr>
        <p:spPr bwMode="auto">
          <a:xfrm flipH="1">
            <a:off x="5676900" y="1651000"/>
            <a:ext cx="26988" cy="315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87" name="Line 236"/>
          <p:cNvSpPr>
            <a:spLocks noChangeShapeType="1"/>
          </p:cNvSpPr>
          <p:nvPr/>
        </p:nvSpPr>
        <p:spPr bwMode="auto">
          <a:xfrm flipH="1">
            <a:off x="5908675" y="1776413"/>
            <a:ext cx="177800" cy="241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88" name="Line 237"/>
          <p:cNvSpPr>
            <a:spLocks noChangeShapeType="1"/>
          </p:cNvSpPr>
          <p:nvPr/>
        </p:nvSpPr>
        <p:spPr bwMode="auto">
          <a:xfrm>
            <a:off x="5189538" y="1662113"/>
            <a:ext cx="249237" cy="2809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89" name="Line 238"/>
          <p:cNvSpPr>
            <a:spLocks noChangeShapeType="1"/>
          </p:cNvSpPr>
          <p:nvPr/>
        </p:nvSpPr>
        <p:spPr bwMode="auto">
          <a:xfrm flipV="1">
            <a:off x="6015038" y="2043113"/>
            <a:ext cx="227012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90" name="Oval 239"/>
          <p:cNvSpPr>
            <a:spLocks noChangeArrowheads="1"/>
          </p:cNvSpPr>
          <p:nvPr/>
        </p:nvSpPr>
        <p:spPr bwMode="auto">
          <a:xfrm>
            <a:off x="5614988" y="1390650"/>
            <a:ext cx="228600" cy="193675"/>
          </a:xfrm>
          <a:prstGeom prst="ellipse">
            <a:avLst/>
          </a:prstGeom>
          <a:solidFill>
            <a:srgbClr val="9696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91" name="Rectangle 240"/>
          <p:cNvSpPr>
            <a:spLocks noChangeArrowheads="1"/>
          </p:cNvSpPr>
          <p:nvPr/>
        </p:nvSpPr>
        <p:spPr bwMode="auto">
          <a:xfrm>
            <a:off x="5618163" y="1458913"/>
            <a:ext cx="1984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333300"/>
                </a:solidFill>
                <a:latin typeface="Arial Black" pitchFamily="34" charset="0"/>
                <a:cs typeface="Arial" charset="0"/>
                <a:sym typeface="Arial" charset="0"/>
              </a:rPr>
              <a:t>PSR</a:t>
            </a:r>
          </a:p>
        </p:txBody>
      </p:sp>
      <p:sp>
        <p:nvSpPr>
          <p:cNvPr id="15492" name="Oval 241"/>
          <p:cNvSpPr>
            <a:spLocks noChangeArrowheads="1"/>
          </p:cNvSpPr>
          <p:nvPr/>
        </p:nvSpPr>
        <p:spPr bwMode="auto">
          <a:xfrm>
            <a:off x="5583238" y="1427163"/>
            <a:ext cx="214312" cy="180975"/>
          </a:xfrm>
          <a:prstGeom prst="ellipse">
            <a:avLst/>
          </a:prstGeom>
          <a:solidFill>
            <a:srgbClr val="996600"/>
          </a:solidFill>
          <a:ln w="127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93" name="Rectangle 242"/>
          <p:cNvSpPr>
            <a:spLocks noChangeArrowheads="1"/>
          </p:cNvSpPr>
          <p:nvPr/>
        </p:nvSpPr>
        <p:spPr bwMode="auto">
          <a:xfrm>
            <a:off x="5518150" y="1411288"/>
            <a:ext cx="1984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 b="1">
                <a:solidFill>
                  <a:srgbClr val="FFFFFF"/>
                </a:solidFill>
                <a:latin typeface="Arial Black" pitchFamily="34" charset="0"/>
                <a:cs typeface="Arial" charset="0"/>
                <a:sym typeface="Arial" charset="0"/>
              </a:rPr>
              <a:t>PSR</a:t>
            </a:r>
          </a:p>
        </p:txBody>
      </p:sp>
      <p:sp>
        <p:nvSpPr>
          <p:cNvPr id="15494" name="Oval 243"/>
          <p:cNvSpPr>
            <a:spLocks noChangeArrowheads="1"/>
          </p:cNvSpPr>
          <p:nvPr/>
        </p:nvSpPr>
        <p:spPr bwMode="auto">
          <a:xfrm>
            <a:off x="5853113" y="1519238"/>
            <a:ext cx="227012" cy="192087"/>
          </a:xfrm>
          <a:prstGeom prst="ellipse">
            <a:avLst/>
          </a:prstGeom>
          <a:solidFill>
            <a:srgbClr val="9696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95" name="Rectangle 244"/>
          <p:cNvSpPr>
            <a:spLocks noChangeArrowheads="1"/>
          </p:cNvSpPr>
          <p:nvPr/>
        </p:nvSpPr>
        <p:spPr bwMode="auto">
          <a:xfrm>
            <a:off x="5827713" y="1546225"/>
            <a:ext cx="1984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333300"/>
                </a:solidFill>
                <a:latin typeface="Arial Black" pitchFamily="34" charset="0"/>
                <a:cs typeface="Arial" charset="0"/>
                <a:sym typeface="Arial" charset="0"/>
              </a:rPr>
              <a:t>PSR</a:t>
            </a:r>
          </a:p>
        </p:txBody>
      </p:sp>
      <p:sp>
        <p:nvSpPr>
          <p:cNvPr id="15496" name="Oval 245"/>
          <p:cNvSpPr>
            <a:spLocks noChangeArrowheads="1"/>
          </p:cNvSpPr>
          <p:nvPr/>
        </p:nvSpPr>
        <p:spPr bwMode="auto">
          <a:xfrm>
            <a:off x="5861050" y="1541463"/>
            <a:ext cx="211138" cy="179387"/>
          </a:xfrm>
          <a:prstGeom prst="ellipse">
            <a:avLst/>
          </a:prstGeom>
          <a:solidFill>
            <a:srgbClr val="996600"/>
          </a:solidFill>
          <a:ln w="127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97" name="Rectangle 246"/>
          <p:cNvSpPr>
            <a:spLocks noChangeArrowheads="1"/>
          </p:cNvSpPr>
          <p:nvPr/>
        </p:nvSpPr>
        <p:spPr bwMode="auto">
          <a:xfrm>
            <a:off x="5853113" y="1550988"/>
            <a:ext cx="1984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 b="1">
                <a:solidFill>
                  <a:srgbClr val="FFFFFF"/>
                </a:solidFill>
                <a:latin typeface="Arial Black" pitchFamily="34" charset="0"/>
                <a:cs typeface="Arial" charset="0"/>
                <a:sym typeface="Arial" charset="0"/>
              </a:rPr>
              <a:t>PSR</a:t>
            </a:r>
          </a:p>
        </p:txBody>
      </p:sp>
      <p:sp>
        <p:nvSpPr>
          <p:cNvPr id="15498" name="Oval 247"/>
          <p:cNvSpPr>
            <a:spLocks noChangeArrowheads="1"/>
          </p:cNvSpPr>
          <p:nvPr/>
        </p:nvSpPr>
        <p:spPr bwMode="auto">
          <a:xfrm>
            <a:off x="6103938" y="1608138"/>
            <a:ext cx="228600" cy="192087"/>
          </a:xfrm>
          <a:prstGeom prst="ellipse">
            <a:avLst/>
          </a:prstGeom>
          <a:solidFill>
            <a:srgbClr val="9696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499" name="Rectangle 248"/>
          <p:cNvSpPr>
            <a:spLocks noChangeArrowheads="1"/>
          </p:cNvSpPr>
          <p:nvPr/>
        </p:nvSpPr>
        <p:spPr bwMode="auto">
          <a:xfrm>
            <a:off x="6142038" y="1636713"/>
            <a:ext cx="1984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333300"/>
                </a:solidFill>
                <a:latin typeface="Arial Black" pitchFamily="34" charset="0"/>
                <a:cs typeface="Arial" charset="0"/>
                <a:sym typeface="Arial" charset="0"/>
              </a:rPr>
              <a:t>PSR</a:t>
            </a:r>
          </a:p>
        </p:txBody>
      </p:sp>
      <p:sp>
        <p:nvSpPr>
          <p:cNvPr id="15500" name="Oval 249"/>
          <p:cNvSpPr>
            <a:spLocks noChangeArrowheads="1"/>
          </p:cNvSpPr>
          <p:nvPr/>
        </p:nvSpPr>
        <p:spPr bwMode="auto">
          <a:xfrm>
            <a:off x="6122988" y="1590675"/>
            <a:ext cx="214312" cy="180975"/>
          </a:xfrm>
          <a:prstGeom prst="ellipse">
            <a:avLst/>
          </a:prstGeom>
          <a:solidFill>
            <a:srgbClr val="996600"/>
          </a:solidFill>
          <a:ln w="12700">
            <a:solidFill>
              <a:srgbClr val="9966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01" name="Rectangle 250"/>
          <p:cNvSpPr>
            <a:spLocks noChangeArrowheads="1"/>
          </p:cNvSpPr>
          <p:nvPr/>
        </p:nvSpPr>
        <p:spPr bwMode="auto">
          <a:xfrm>
            <a:off x="6319838" y="1768475"/>
            <a:ext cx="1984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 b="1">
                <a:solidFill>
                  <a:srgbClr val="FFFFFF"/>
                </a:solidFill>
                <a:latin typeface="Arial Black" pitchFamily="34" charset="0"/>
                <a:cs typeface="Arial" charset="0"/>
                <a:sym typeface="Arial" charset="0"/>
              </a:rPr>
              <a:t>PSR</a:t>
            </a:r>
          </a:p>
        </p:txBody>
      </p:sp>
      <p:grpSp>
        <p:nvGrpSpPr>
          <p:cNvPr id="15759" name="Group 251"/>
          <p:cNvGrpSpPr>
            <a:grpSpLocks/>
          </p:cNvGrpSpPr>
          <p:nvPr/>
        </p:nvGrpSpPr>
        <p:grpSpPr bwMode="auto">
          <a:xfrm>
            <a:off x="4906963" y="1933575"/>
            <a:ext cx="479425" cy="184150"/>
            <a:chOff x="2784" y="1536"/>
            <a:chExt cx="288" cy="130"/>
          </a:xfrm>
        </p:grpSpPr>
        <p:sp>
          <p:nvSpPr>
            <p:cNvPr id="407804" name="Oval 252"/>
            <p:cNvSpPr>
              <a:spLocks noChangeArrowheads="1"/>
            </p:cNvSpPr>
            <p:nvPr/>
          </p:nvSpPr>
          <p:spPr bwMode="auto">
            <a:xfrm>
              <a:off x="2832" y="1536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284" name="Text Box 253"/>
            <p:cNvSpPr txBox="1">
              <a:spLocks noChangeArrowheads="1"/>
            </p:cNvSpPr>
            <p:nvPr/>
          </p:nvSpPr>
          <p:spPr bwMode="auto">
            <a:xfrm>
              <a:off x="2784" y="1536"/>
              <a:ext cx="288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  <a:sym typeface="Arial" charset="0"/>
                </a:rPr>
                <a:t> </a:t>
              </a: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NIS</a:t>
              </a:r>
            </a:p>
          </p:txBody>
        </p:sp>
      </p:grpSp>
      <p:sp>
        <p:nvSpPr>
          <p:cNvPr id="15503" name="Line 254"/>
          <p:cNvSpPr>
            <a:spLocks noChangeShapeType="1"/>
          </p:cNvSpPr>
          <p:nvPr/>
        </p:nvSpPr>
        <p:spPr bwMode="auto">
          <a:xfrm flipH="1">
            <a:off x="8053388" y="5268913"/>
            <a:ext cx="76200" cy="317500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5762" name="Group 255"/>
          <p:cNvGrpSpPr>
            <a:grpSpLocks/>
          </p:cNvGrpSpPr>
          <p:nvPr/>
        </p:nvGrpSpPr>
        <p:grpSpPr bwMode="auto">
          <a:xfrm>
            <a:off x="7597775" y="5300663"/>
            <a:ext cx="250825" cy="192087"/>
            <a:chOff x="2830" y="1440"/>
            <a:chExt cx="148" cy="137"/>
          </a:xfrm>
        </p:grpSpPr>
        <p:grpSp>
          <p:nvGrpSpPr>
            <p:cNvPr id="15763" name="Group 256"/>
            <p:cNvGrpSpPr>
              <a:grpSpLocks/>
            </p:cNvGrpSpPr>
            <p:nvPr/>
          </p:nvGrpSpPr>
          <p:grpSpPr bwMode="auto">
            <a:xfrm>
              <a:off x="2841" y="1440"/>
              <a:ext cx="137" cy="137"/>
              <a:chOff x="2841" y="1456"/>
              <a:chExt cx="137" cy="137"/>
            </a:xfrm>
          </p:grpSpPr>
          <p:sp>
            <p:nvSpPr>
              <p:cNvPr id="16281" name="Oval 257"/>
              <p:cNvSpPr>
                <a:spLocks noChangeArrowheads="1"/>
              </p:cNvSpPr>
              <p:nvPr/>
            </p:nvSpPr>
            <p:spPr bwMode="auto">
              <a:xfrm>
                <a:off x="2841" y="1456"/>
                <a:ext cx="137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282" name="Rectangle 258"/>
              <p:cNvSpPr>
                <a:spLocks noChangeArrowheads="1"/>
              </p:cNvSpPr>
              <p:nvPr/>
            </p:nvSpPr>
            <p:spPr bwMode="auto">
              <a:xfrm>
                <a:off x="2842" y="1477"/>
                <a:ext cx="117" cy="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 b="1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</p:grpSp>
        <p:sp>
          <p:nvSpPr>
            <p:cNvPr id="16279" name="Oval 259"/>
            <p:cNvSpPr>
              <a:spLocks noChangeArrowheads="1"/>
            </p:cNvSpPr>
            <p:nvPr/>
          </p:nvSpPr>
          <p:spPr bwMode="auto">
            <a:xfrm>
              <a:off x="2830" y="1445"/>
              <a:ext cx="128" cy="12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80" name="Rectangle 260"/>
            <p:cNvSpPr>
              <a:spLocks noChangeArrowheads="1"/>
            </p:cNvSpPr>
            <p:nvPr/>
          </p:nvSpPr>
          <p:spPr bwMode="auto">
            <a:xfrm>
              <a:off x="2839" y="1462"/>
              <a:ext cx="117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sp>
        <p:nvSpPr>
          <p:cNvPr id="15505" name="Line 261"/>
          <p:cNvSpPr>
            <a:spLocks noChangeShapeType="1"/>
          </p:cNvSpPr>
          <p:nvPr/>
        </p:nvSpPr>
        <p:spPr bwMode="auto">
          <a:xfrm>
            <a:off x="8382000" y="5235575"/>
            <a:ext cx="100013" cy="441325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06" name="Oval 262"/>
          <p:cNvSpPr>
            <a:spLocks noChangeArrowheads="1"/>
          </p:cNvSpPr>
          <p:nvPr/>
        </p:nvSpPr>
        <p:spPr bwMode="auto">
          <a:xfrm>
            <a:off x="7870825" y="4629150"/>
            <a:ext cx="731838" cy="582613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5767" name="Group 263"/>
          <p:cNvGrpSpPr>
            <a:grpSpLocks/>
          </p:cNvGrpSpPr>
          <p:nvPr/>
        </p:nvGrpSpPr>
        <p:grpSpPr bwMode="auto">
          <a:xfrm>
            <a:off x="7389813" y="4803775"/>
            <a:ext cx="249237" cy="203200"/>
            <a:chOff x="2649" y="1360"/>
            <a:chExt cx="149" cy="143"/>
          </a:xfrm>
        </p:grpSpPr>
        <p:sp>
          <p:nvSpPr>
            <p:cNvPr id="16274" name="Oval 264"/>
            <p:cNvSpPr>
              <a:spLocks noChangeArrowheads="1"/>
            </p:cNvSpPr>
            <p:nvPr/>
          </p:nvSpPr>
          <p:spPr bwMode="auto">
            <a:xfrm>
              <a:off x="2660" y="1366"/>
              <a:ext cx="13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75" name="Rectangle 265"/>
            <p:cNvSpPr>
              <a:spLocks noChangeArrowheads="1"/>
            </p:cNvSpPr>
            <p:nvPr/>
          </p:nvSpPr>
          <p:spPr bwMode="auto">
            <a:xfrm>
              <a:off x="2659" y="1386"/>
              <a:ext cx="1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6276" name="Oval 266"/>
            <p:cNvSpPr>
              <a:spLocks noChangeArrowheads="1"/>
            </p:cNvSpPr>
            <p:nvPr/>
          </p:nvSpPr>
          <p:spPr bwMode="auto">
            <a:xfrm>
              <a:off x="2649" y="1360"/>
              <a:ext cx="129" cy="12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77" name="Rectangle 267"/>
            <p:cNvSpPr>
              <a:spLocks noChangeArrowheads="1"/>
            </p:cNvSpPr>
            <p:nvPr/>
          </p:nvSpPr>
          <p:spPr bwMode="auto">
            <a:xfrm>
              <a:off x="2655" y="1369"/>
              <a:ext cx="1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5772" name="Group 268"/>
          <p:cNvGrpSpPr>
            <a:grpSpLocks/>
          </p:cNvGrpSpPr>
          <p:nvPr/>
        </p:nvGrpSpPr>
        <p:grpSpPr bwMode="auto">
          <a:xfrm>
            <a:off x="7916863" y="5629275"/>
            <a:ext cx="233362" cy="196850"/>
            <a:chOff x="3461" y="904"/>
            <a:chExt cx="141" cy="140"/>
          </a:xfrm>
        </p:grpSpPr>
        <p:sp>
          <p:nvSpPr>
            <p:cNvPr id="16269" name="Oval 269"/>
            <p:cNvSpPr>
              <a:spLocks noChangeArrowheads="1"/>
            </p:cNvSpPr>
            <p:nvPr/>
          </p:nvSpPr>
          <p:spPr bwMode="auto">
            <a:xfrm>
              <a:off x="3465" y="907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70" name="Rectangle 270"/>
            <p:cNvSpPr>
              <a:spLocks noChangeArrowheads="1"/>
            </p:cNvSpPr>
            <p:nvPr/>
          </p:nvSpPr>
          <p:spPr bwMode="auto">
            <a:xfrm>
              <a:off x="3476" y="917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71" name="Oval 271"/>
            <p:cNvSpPr>
              <a:spLocks noChangeArrowheads="1"/>
            </p:cNvSpPr>
            <p:nvPr/>
          </p:nvSpPr>
          <p:spPr bwMode="auto">
            <a:xfrm>
              <a:off x="3461" y="904"/>
              <a:ext cx="129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72" name="Rectangle 272"/>
            <p:cNvSpPr>
              <a:spLocks noChangeArrowheads="1"/>
            </p:cNvSpPr>
            <p:nvPr/>
          </p:nvSpPr>
          <p:spPr bwMode="auto">
            <a:xfrm>
              <a:off x="3467" y="910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73" name="Rectangle 273"/>
            <p:cNvSpPr>
              <a:spLocks noChangeArrowheads="1"/>
            </p:cNvSpPr>
            <p:nvPr/>
          </p:nvSpPr>
          <p:spPr bwMode="auto">
            <a:xfrm>
              <a:off x="3467" y="909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773" name="Group 274"/>
          <p:cNvGrpSpPr>
            <a:grpSpLocks/>
          </p:cNvGrpSpPr>
          <p:nvPr/>
        </p:nvGrpSpPr>
        <p:grpSpPr bwMode="auto">
          <a:xfrm>
            <a:off x="8670925" y="5472113"/>
            <a:ext cx="260350" cy="207962"/>
            <a:chOff x="4749" y="1734"/>
            <a:chExt cx="154" cy="148"/>
          </a:xfrm>
        </p:grpSpPr>
        <p:sp>
          <p:nvSpPr>
            <p:cNvPr id="16265" name="Oval 275"/>
            <p:cNvSpPr>
              <a:spLocks noChangeArrowheads="1"/>
            </p:cNvSpPr>
            <p:nvPr/>
          </p:nvSpPr>
          <p:spPr bwMode="auto">
            <a:xfrm>
              <a:off x="4765" y="1745"/>
              <a:ext cx="13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66" name="Rectangle 276"/>
            <p:cNvSpPr>
              <a:spLocks noChangeArrowheads="1"/>
            </p:cNvSpPr>
            <p:nvPr/>
          </p:nvSpPr>
          <p:spPr bwMode="auto">
            <a:xfrm>
              <a:off x="4764" y="1764"/>
              <a:ext cx="12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  <p:sp>
          <p:nvSpPr>
            <p:cNvPr id="16267" name="Oval 277"/>
            <p:cNvSpPr>
              <a:spLocks noChangeArrowheads="1"/>
            </p:cNvSpPr>
            <p:nvPr/>
          </p:nvSpPr>
          <p:spPr bwMode="auto">
            <a:xfrm>
              <a:off x="4754" y="1734"/>
              <a:ext cx="129" cy="128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rgbClr val="3333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68" name="Rectangle 278"/>
            <p:cNvSpPr>
              <a:spLocks noChangeArrowheads="1"/>
            </p:cNvSpPr>
            <p:nvPr/>
          </p:nvSpPr>
          <p:spPr bwMode="auto">
            <a:xfrm>
              <a:off x="4749" y="1750"/>
              <a:ext cx="12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</p:grpSp>
      <p:grpSp>
        <p:nvGrpSpPr>
          <p:cNvPr id="15784" name="Group 279"/>
          <p:cNvGrpSpPr>
            <a:grpSpLocks/>
          </p:cNvGrpSpPr>
          <p:nvPr/>
        </p:nvGrpSpPr>
        <p:grpSpPr bwMode="auto">
          <a:xfrm>
            <a:off x="7780338" y="4178300"/>
            <a:ext cx="481012" cy="184150"/>
            <a:chOff x="2784" y="1536"/>
            <a:chExt cx="288" cy="131"/>
          </a:xfrm>
        </p:grpSpPr>
        <p:sp>
          <p:nvSpPr>
            <p:cNvPr id="407832" name="Oval 280"/>
            <p:cNvSpPr>
              <a:spLocks noChangeArrowheads="1"/>
            </p:cNvSpPr>
            <p:nvPr/>
          </p:nvSpPr>
          <p:spPr bwMode="auto">
            <a:xfrm>
              <a:off x="2832" y="1536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264" name="Text Box 281"/>
            <p:cNvSpPr txBox="1">
              <a:spLocks noChangeArrowheads="1"/>
            </p:cNvSpPr>
            <p:nvPr/>
          </p:nvSpPr>
          <p:spPr bwMode="auto">
            <a:xfrm>
              <a:off x="2784" y="1536"/>
              <a:ext cx="288" cy="1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NIBz</a:t>
              </a:r>
            </a:p>
          </p:txBody>
        </p:sp>
      </p:grpSp>
      <p:sp>
        <p:nvSpPr>
          <p:cNvPr id="15511" name="Line 282"/>
          <p:cNvSpPr>
            <a:spLocks noChangeShapeType="1"/>
          </p:cNvSpPr>
          <p:nvPr/>
        </p:nvSpPr>
        <p:spPr bwMode="auto">
          <a:xfrm flipH="1" flipV="1">
            <a:off x="1684338" y="1557338"/>
            <a:ext cx="239712" cy="2365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12" name="Line 283"/>
          <p:cNvSpPr>
            <a:spLocks noChangeShapeType="1"/>
          </p:cNvSpPr>
          <p:nvPr/>
        </p:nvSpPr>
        <p:spPr bwMode="auto">
          <a:xfrm flipH="1">
            <a:off x="1508125" y="1574800"/>
            <a:ext cx="146050" cy="2270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13" name="Line 284"/>
          <p:cNvSpPr>
            <a:spLocks noChangeShapeType="1"/>
          </p:cNvSpPr>
          <p:nvPr/>
        </p:nvSpPr>
        <p:spPr bwMode="auto">
          <a:xfrm flipH="1">
            <a:off x="1522413" y="2362200"/>
            <a:ext cx="21590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14" name="Line 285"/>
          <p:cNvSpPr>
            <a:spLocks noChangeShapeType="1"/>
          </p:cNvSpPr>
          <p:nvPr/>
        </p:nvSpPr>
        <p:spPr bwMode="auto">
          <a:xfrm>
            <a:off x="1779588" y="2295525"/>
            <a:ext cx="322262" cy="4492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15" name="Rectangle 286"/>
          <p:cNvSpPr>
            <a:spLocks noChangeArrowheads="1"/>
          </p:cNvSpPr>
          <p:nvPr/>
        </p:nvSpPr>
        <p:spPr bwMode="auto">
          <a:xfrm>
            <a:off x="1598613" y="2189163"/>
            <a:ext cx="3317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1200">
                <a:solidFill>
                  <a:srgbClr val="333300"/>
                </a:solidFill>
                <a:cs typeface="Arial" charset="0"/>
                <a:sym typeface="Arial" charset="0"/>
              </a:rPr>
              <a:t>HRC</a:t>
            </a:r>
          </a:p>
        </p:txBody>
      </p:sp>
      <p:sp>
        <p:nvSpPr>
          <p:cNvPr id="15516" name="Line 287"/>
          <p:cNvSpPr>
            <a:spLocks noChangeShapeType="1"/>
          </p:cNvSpPr>
          <p:nvPr/>
        </p:nvSpPr>
        <p:spPr bwMode="auto">
          <a:xfrm>
            <a:off x="1243013" y="2209800"/>
            <a:ext cx="15557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17" name="Line 288"/>
          <p:cNvSpPr>
            <a:spLocks noChangeShapeType="1"/>
          </p:cNvSpPr>
          <p:nvPr/>
        </p:nvSpPr>
        <p:spPr bwMode="auto">
          <a:xfrm flipV="1">
            <a:off x="1862138" y="1944688"/>
            <a:ext cx="425450" cy="327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18" name="Freeform 289"/>
          <p:cNvSpPr>
            <a:spLocks/>
          </p:cNvSpPr>
          <p:nvPr/>
        </p:nvSpPr>
        <p:spPr bwMode="auto">
          <a:xfrm>
            <a:off x="1779588" y="2206625"/>
            <a:ext cx="711200" cy="65088"/>
          </a:xfrm>
          <a:custGeom>
            <a:avLst/>
            <a:gdLst>
              <a:gd name="T0" fmla="*/ 0 w 408"/>
              <a:gd name="T1" fmla="*/ 2147483647 h 48"/>
              <a:gd name="T2" fmla="*/ 2147483647 w 408"/>
              <a:gd name="T3" fmla="*/ 0 h 48"/>
              <a:gd name="T4" fmla="*/ 0 60000 65536"/>
              <a:gd name="T5" fmla="*/ 0 60000 65536"/>
              <a:gd name="T6" fmla="*/ 0 w 408"/>
              <a:gd name="T7" fmla="*/ 0 h 48"/>
              <a:gd name="T8" fmla="*/ 408 w 408"/>
              <a:gd name="T9" fmla="*/ 48 h 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08" h="48">
                <a:moveTo>
                  <a:pt x="0" y="48"/>
                </a:moveTo>
                <a:lnTo>
                  <a:pt x="408" y="0"/>
                </a:lnTo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19" name="Line 290"/>
          <p:cNvSpPr>
            <a:spLocks noChangeShapeType="1"/>
          </p:cNvSpPr>
          <p:nvPr/>
        </p:nvSpPr>
        <p:spPr bwMode="auto">
          <a:xfrm>
            <a:off x="1679575" y="1582738"/>
            <a:ext cx="85725" cy="6842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0" name="Line 291"/>
          <p:cNvSpPr>
            <a:spLocks noChangeShapeType="1"/>
          </p:cNvSpPr>
          <p:nvPr/>
        </p:nvSpPr>
        <p:spPr bwMode="auto">
          <a:xfrm>
            <a:off x="1497013" y="1809750"/>
            <a:ext cx="125412" cy="2079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1" name="Line 292"/>
          <p:cNvSpPr>
            <a:spLocks noChangeShapeType="1"/>
          </p:cNvSpPr>
          <p:nvPr/>
        </p:nvSpPr>
        <p:spPr bwMode="auto">
          <a:xfrm>
            <a:off x="1243013" y="1954213"/>
            <a:ext cx="225425" cy="128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2" name="Line 293"/>
          <p:cNvSpPr>
            <a:spLocks noChangeShapeType="1"/>
          </p:cNvSpPr>
          <p:nvPr/>
        </p:nvSpPr>
        <p:spPr bwMode="auto">
          <a:xfrm flipV="1">
            <a:off x="1243013" y="2335213"/>
            <a:ext cx="149225" cy="650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3" name="Line 294"/>
          <p:cNvSpPr>
            <a:spLocks noChangeShapeType="1"/>
          </p:cNvSpPr>
          <p:nvPr/>
        </p:nvSpPr>
        <p:spPr bwMode="auto">
          <a:xfrm flipV="1">
            <a:off x="1317625" y="2462213"/>
            <a:ext cx="150813" cy="128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4" name="Line 295"/>
          <p:cNvSpPr>
            <a:spLocks noChangeShapeType="1"/>
          </p:cNvSpPr>
          <p:nvPr/>
        </p:nvSpPr>
        <p:spPr bwMode="auto">
          <a:xfrm>
            <a:off x="1770063" y="2525713"/>
            <a:ext cx="3175" cy="193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5" name="Line 296"/>
          <p:cNvSpPr>
            <a:spLocks noChangeShapeType="1"/>
          </p:cNvSpPr>
          <p:nvPr/>
        </p:nvSpPr>
        <p:spPr bwMode="auto">
          <a:xfrm>
            <a:off x="1814513" y="2262188"/>
            <a:ext cx="638175" cy="73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6" name="Line 297"/>
          <p:cNvSpPr>
            <a:spLocks noChangeShapeType="1"/>
          </p:cNvSpPr>
          <p:nvPr/>
        </p:nvSpPr>
        <p:spPr bwMode="auto">
          <a:xfrm>
            <a:off x="1779588" y="2271713"/>
            <a:ext cx="561975" cy="3381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7" name="Line 298"/>
          <p:cNvSpPr>
            <a:spLocks noChangeShapeType="1"/>
          </p:cNvSpPr>
          <p:nvPr/>
        </p:nvSpPr>
        <p:spPr bwMode="auto">
          <a:xfrm flipH="1">
            <a:off x="1844675" y="1857375"/>
            <a:ext cx="50800" cy="2254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28" name="Rectangle 299"/>
          <p:cNvSpPr>
            <a:spLocks noChangeArrowheads="1"/>
          </p:cNvSpPr>
          <p:nvPr/>
        </p:nvSpPr>
        <p:spPr bwMode="auto">
          <a:xfrm>
            <a:off x="1485900" y="2184400"/>
            <a:ext cx="428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/>
            <a:r>
              <a:rPr lang="pt-BR" sz="1200">
                <a:solidFill>
                  <a:srgbClr val="333300"/>
                </a:solidFill>
                <a:cs typeface="Arial" charset="0"/>
              </a:rPr>
              <a:t> </a:t>
            </a:r>
            <a:endParaRPr lang="pt-BR" sz="2000" b="1">
              <a:solidFill>
                <a:srgbClr val="3333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529" name="Oval 300"/>
          <p:cNvSpPr>
            <a:spLocks noChangeArrowheads="1"/>
          </p:cNvSpPr>
          <p:nvPr/>
        </p:nvSpPr>
        <p:spPr bwMode="auto">
          <a:xfrm>
            <a:off x="1200150" y="2562225"/>
            <a:ext cx="231775" cy="193675"/>
          </a:xfrm>
          <a:prstGeom prst="ellipse">
            <a:avLst/>
          </a:prstGeom>
          <a:solidFill>
            <a:srgbClr val="9696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30" name="Rectangle 301"/>
          <p:cNvSpPr>
            <a:spLocks noChangeArrowheads="1"/>
          </p:cNvSpPr>
          <p:nvPr/>
        </p:nvSpPr>
        <p:spPr bwMode="auto">
          <a:xfrm>
            <a:off x="1219200" y="2571750"/>
            <a:ext cx="1349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333300"/>
                </a:solidFill>
                <a:latin typeface="Arial Black" pitchFamily="34" charset="0"/>
                <a:cs typeface="Arial" charset="0"/>
                <a:sym typeface="Arial" charset="0"/>
              </a:rPr>
              <a:t>CS</a:t>
            </a:r>
          </a:p>
        </p:txBody>
      </p:sp>
      <p:sp>
        <p:nvSpPr>
          <p:cNvPr id="15531" name="Oval 302"/>
          <p:cNvSpPr>
            <a:spLocks noChangeArrowheads="1"/>
          </p:cNvSpPr>
          <p:nvPr/>
        </p:nvSpPr>
        <p:spPr bwMode="auto">
          <a:xfrm>
            <a:off x="1184275" y="2547938"/>
            <a:ext cx="214313" cy="180975"/>
          </a:xfrm>
          <a:prstGeom prst="ellipse">
            <a:avLst/>
          </a:prstGeom>
          <a:solidFill>
            <a:srgbClr val="00FFFF"/>
          </a:solidFill>
          <a:ln w="1270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32" name="Rectangle 303"/>
          <p:cNvSpPr>
            <a:spLocks noChangeArrowheads="1"/>
          </p:cNvSpPr>
          <p:nvPr/>
        </p:nvSpPr>
        <p:spPr bwMode="auto">
          <a:xfrm>
            <a:off x="1200150" y="2555875"/>
            <a:ext cx="1349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333300"/>
                </a:solidFill>
                <a:latin typeface="Arial Black" pitchFamily="34" charset="0"/>
                <a:cs typeface="Arial" charset="0"/>
                <a:sym typeface="Arial" charset="0"/>
              </a:rPr>
              <a:t>CS</a:t>
            </a:r>
          </a:p>
        </p:txBody>
      </p:sp>
      <p:sp>
        <p:nvSpPr>
          <p:cNvPr id="15533" name="Rectangle 304"/>
          <p:cNvSpPr>
            <a:spLocks noChangeArrowheads="1"/>
          </p:cNvSpPr>
          <p:nvPr/>
        </p:nvSpPr>
        <p:spPr bwMode="auto">
          <a:xfrm>
            <a:off x="1193800" y="2551113"/>
            <a:ext cx="1349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31825" eaLnBrk="0" hangingPunct="0">
              <a:buSzPct val="100000"/>
            </a:pPr>
            <a:r>
              <a:rPr lang="pt-BR" sz="700">
                <a:solidFill>
                  <a:srgbClr val="FFFFFF"/>
                </a:solidFill>
                <a:latin typeface="Arial Black" pitchFamily="34" charset="0"/>
                <a:cs typeface="Arial" charset="0"/>
                <a:sym typeface="Arial" charset="0"/>
              </a:rPr>
              <a:t>CS</a:t>
            </a:r>
          </a:p>
        </p:txBody>
      </p:sp>
      <p:grpSp>
        <p:nvGrpSpPr>
          <p:cNvPr id="15785" name="Group 305"/>
          <p:cNvGrpSpPr>
            <a:grpSpLocks/>
          </p:cNvGrpSpPr>
          <p:nvPr/>
        </p:nvGrpSpPr>
        <p:grpSpPr bwMode="auto">
          <a:xfrm>
            <a:off x="1158875" y="1865313"/>
            <a:ext cx="247650" cy="209550"/>
            <a:chOff x="1662" y="1140"/>
            <a:chExt cx="148" cy="148"/>
          </a:xfrm>
        </p:grpSpPr>
        <p:sp>
          <p:nvSpPr>
            <p:cNvPr id="16258" name="Oval 306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59" name="Rectangle 307"/>
            <p:cNvSpPr>
              <a:spLocks noChangeArrowheads="1"/>
            </p:cNvSpPr>
            <p:nvPr/>
          </p:nvSpPr>
          <p:spPr bwMode="auto">
            <a:xfrm>
              <a:off x="1684" y="115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60" name="Oval 308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61" name="Rectangle 309"/>
            <p:cNvSpPr>
              <a:spLocks noChangeArrowheads="1"/>
            </p:cNvSpPr>
            <p:nvPr/>
          </p:nvSpPr>
          <p:spPr bwMode="auto">
            <a:xfrm>
              <a:off x="1673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62" name="Rectangle 310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789" name="Group 311"/>
          <p:cNvGrpSpPr>
            <a:grpSpLocks/>
          </p:cNvGrpSpPr>
          <p:nvPr/>
        </p:nvGrpSpPr>
        <p:grpSpPr bwMode="auto">
          <a:xfrm>
            <a:off x="2019300" y="2863850"/>
            <a:ext cx="481013" cy="182563"/>
            <a:chOff x="3264" y="768"/>
            <a:chExt cx="240" cy="130"/>
          </a:xfrm>
        </p:grpSpPr>
        <p:sp>
          <p:nvSpPr>
            <p:cNvPr id="407864" name="Oval 312"/>
            <p:cNvSpPr>
              <a:spLocks noChangeArrowheads="1"/>
            </p:cNvSpPr>
            <p:nvPr/>
          </p:nvSpPr>
          <p:spPr bwMode="auto">
            <a:xfrm>
              <a:off x="3264" y="768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257" name="Text Box 313"/>
            <p:cNvSpPr txBox="1">
              <a:spLocks noChangeArrowheads="1"/>
            </p:cNvSpPr>
            <p:nvPr/>
          </p:nvSpPr>
          <p:spPr bwMode="auto">
            <a:xfrm>
              <a:off x="3264" y="768"/>
              <a:ext cx="240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NIC</a:t>
              </a:r>
            </a:p>
          </p:txBody>
        </p:sp>
      </p:grpSp>
      <p:sp>
        <p:nvSpPr>
          <p:cNvPr id="15536" name="Line 314"/>
          <p:cNvSpPr>
            <a:spLocks noChangeShapeType="1"/>
          </p:cNvSpPr>
          <p:nvPr/>
        </p:nvSpPr>
        <p:spPr bwMode="auto">
          <a:xfrm>
            <a:off x="1779588" y="3217863"/>
            <a:ext cx="479425" cy="2333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37" name="Line 315"/>
          <p:cNvSpPr>
            <a:spLocks noChangeShapeType="1"/>
          </p:cNvSpPr>
          <p:nvPr/>
        </p:nvSpPr>
        <p:spPr bwMode="auto">
          <a:xfrm flipH="1">
            <a:off x="1441450" y="3151188"/>
            <a:ext cx="312738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38" name="Line 316"/>
          <p:cNvSpPr>
            <a:spLocks noChangeShapeType="1"/>
          </p:cNvSpPr>
          <p:nvPr/>
        </p:nvSpPr>
        <p:spPr bwMode="auto">
          <a:xfrm>
            <a:off x="1323975" y="3670300"/>
            <a:ext cx="855663" cy="2238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39" name="Line 317"/>
          <p:cNvSpPr>
            <a:spLocks noChangeShapeType="1"/>
          </p:cNvSpPr>
          <p:nvPr/>
        </p:nvSpPr>
        <p:spPr bwMode="auto">
          <a:xfrm flipH="1">
            <a:off x="1728788" y="3286125"/>
            <a:ext cx="50800" cy="3254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40" name="Line 318"/>
          <p:cNvSpPr>
            <a:spLocks noChangeShapeType="1"/>
          </p:cNvSpPr>
          <p:nvPr/>
        </p:nvSpPr>
        <p:spPr bwMode="auto">
          <a:xfrm>
            <a:off x="1698625" y="3556000"/>
            <a:ext cx="481013" cy="3381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41" name="Line 319"/>
          <p:cNvSpPr>
            <a:spLocks noChangeShapeType="1"/>
          </p:cNvSpPr>
          <p:nvPr/>
        </p:nvSpPr>
        <p:spPr bwMode="auto">
          <a:xfrm flipV="1">
            <a:off x="1392238" y="3960813"/>
            <a:ext cx="868362" cy="592137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42" name="Line 320"/>
          <p:cNvSpPr>
            <a:spLocks noChangeShapeType="1"/>
          </p:cNvSpPr>
          <p:nvPr/>
        </p:nvSpPr>
        <p:spPr bwMode="auto">
          <a:xfrm flipV="1">
            <a:off x="1947863" y="3900488"/>
            <a:ext cx="269875" cy="511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43" name="Line 321"/>
          <p:cNvSpPr>
            <a:spLocks noChangeShapeType="1"/>
          </p:cNvSpPr>
          <p:nvPr/>
        </p:nvSpPr>
        <p:spPr bwMode="auto">
          <a:xfrm flipH="1" flipV="1">
            <a:off x="1779588" y="3217863"/>
            <a:ext cx="481012" cy="676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5792" name="Group 322"/>
          <p:cNvGrpSpPr>
            <a:grpSpLocks/>
          </p:cNvGrpSpPr>
          <p:nvPr/>
        </p:nvGrpSpPr>
        <p:grpSpPr bwMode="auto">
          <a:xfrm>
            <a:off x="1844675" y="4297363"/>
            <a:ext cx="249238" cy="209550"/>
            <a:chOff x="1268" y="3059"/>
            <a:chExt cx="149" cy="148"/>
          </a:xfrm>
        </p:grpSpPr>
        <p:sp>
          <p:nvSpPr>
            <p:cNvPr id="16250" name="Oval 323"/>
            <p:cNvSpPr>
              <a:spLocks noChangeArrowheads="1"/>
            </p:cNvSpPr>
            <p:nvPr/>
          </p:nvSpPr>
          <p:spPr bwMode="auto">
            <a:xfrm>
              <a:off x="1280" y="3070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5793" name="Group 324"/>
            <p:cNvGrpSpPr>
              <a:grpSpLocks/>
            </p:cNvGrpSpPr>
            <p:nvPr/>
          </p:nvGrpSpPr>
          <p:grpSpPr bwMode="auto">
            <a:xfrm>
              <a:off x="1268" y="3059"/>
              <a:ext cx="129" cy="128"/>
              <a:chOff x="1268" y="3059"/>
              <a:chExt cx="129" cy="128"/>
            </a:xfrm>
          </p:grpSpPr>
          <p:sp>
            <p:nvSpPr>
              <p:cNvPr id="16252" name="Rectangle 325"/>
              <p:cNvSpPr>
                <a:spLocks noChangeArrowheads="1"/>
              </p:cNvSpPr>
              <p:nvPr/>
            </p:nvSpPr>
            <p:spPr bwMode="auto">
              <a:xfrm>
                <a:off x="1293" y="3074"/>
                <a:ext cx="80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  <p:sp>
            <p:nvSpPr>
              <p:cNvPr id="16253" name="Oval 326"/>
              <p:cNvSpPr>
                <a:spLocks noChangeArrowheads="1"/>
              </p:cNvSpPr>
              <p:nvPr/>
            </p:nvSpPr>
            <p:spPr bwMode="auto">
              <a:xfrm>
                <a:off x="1268" y="3059"/>
                <a:ext cx="129" cy="128"/>
              </a:xfrm>
              <a:prstGeom prst="ellipse">
                <a:avLst/>
              </a:prstGeom>
              <a:solidFill>
                <a:srgbClr val="00FFFF"/>
              </a:solidFill>
              <a:ln w="127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254" name="Rectangle 327"/>
              <p:cNvSpPr>
                <a:spLocks noChangeArrowheads="1"/>
              </p:cNvSpPr>
              <p:nvPr/>
            </p:nvSpPr>
            <p:spPr bwMode="auto">
              <a:xfrm>
                <a:off x="1279" y="3062"/>
                <a:ext cx="80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  <p:sp>
            <p:nvSpPr>
              <p:cNvPr id="16255" name="Rectangle 328"/>
              <p:cNvSpPr>
                <a:spLocks noChangeArrowheads="1"/>
              </p:cNvSpPr>
              <p:nvPr/>
            </p:nvSpPr>
            <p:spPr bwMode="auto">
              <a:xfrm>
                <a:off x="1277" y="3061"/>
                <a:ext cx="80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</p:grpSp>
      </p:grpSp>
      <p:grpSp>
        <p:nvGrpSpPr>
          <p:cNvPr id="15797" name="Group 329"/>
          <p:cNvGrpSpPr>
            <a:grpSpLocks/>
          </p:cNvGrpSpPr>
          <p:nvPr/>
        </p:nvGrpSpPr>
        <p:grpSpPr bwMode="auto">
          <a:xfrm>
            <a:off x="1450975" y="3833813"/>
            <a:ext cx="246063" cy="209550"/>
            <a:chOff x="1093" y="2754"/>
            <a:chExt cx="148" cy="148"/>
          </a:xfrm>
        </p:grpSpPr>
        <p:sp>
          <p:nvSpPr>
            <p:cNvPr id="16244" name="Oval 330"/>
            <p:cNvSpPr>
              <a:spLocks noChangeArrowheads="1"/>
            </p:cNvSpPr>
            <p:nvPr/>
          </p:nvSpPr>
          <p:spPr bwMode="auto">
            <a:xfrm>
              <a:off x="1104" y="2765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5800" name="Group 331"/>
            <p:cNvGrpSpPr>
              <a:grpSpLocks/>
            </p:cNvGrpSpPr>
            <p:nvPr/>
          </p:nvGrpSpPr>
          <p:grpSpPr bwMode="auto">
            <a:xfrm>
              <a:off x="1093" y="2754"/>
              <a:ext cx="128" cy="128"/>
              <a:chOff x="1093" y="2754"/>
              <a:chExt cx="128" cy="128"/>
            </a:xfrm>
          </p:grpSpPr>
          <p:sp>
            <p:nvSpPr>
              <p:cNvPr id="16246" name="Rectangle 332"/>
              <p:cNvSpPr>
                <a:spLocks noChangeArrowheads="1"/>
              </p:cNvSpPr>
              <p:nvPr/>
            </p:nvSpPr>
            <p:spPr bwMode="auto">
              <a:xfrm>
                <a:off x="1115" y="2769"/>
                <a:ext cx="8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  <p:sp>
            <p:nvSpPr>
              <p:cNvPr id="16247" name="Oval 333"/>
              <p:cNvSpPr>
                <a:spLocks noChangeArrowheads="1"/>
              </p:cNvSpPr>
              <p:nvPr/>
            </p:nvSpPr>
            <p:spPr bwMode="auto">
              <a:xfrm>
                <a:off x="1093" y="2754"/>
                <a:ext cx="128" cy="128"/>
              </a:xfrm>
              <a:prstGeom prst="ellipse">
                <a:avLst/>
              </a:prstGeom>
              <a:solidFill>
                <a:srgbClr val="00FFFF"/>
              </a:solidFill>
              <a:ln w="127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248" name="Rectangle 334"/>
              <p:cNvSpPr>
                <a:spLocks noChangeArrowheads="1"/>
              </p:cNvSpPr>
              <p:nvPr/>
            </p:nvSpPr>
            <p:spPr bwMode="auto">
              <a:xfrm>
                <a:off x="1102" y="2757"/>
                <a:ext cx="8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  <p:sp>
            <p:nvSpPr>
              <p:cNvPr id="16249" name="Rectangle 335"/>
              <p:cNvSpPr>
                <a:spLocks noChangeArrowheads="1"/>
              </p:cNvSpPr>
              <p:nvPr/>
            </p:nvSpPr>
            <p:spPr bwMode="auto">
              <a:xfrm>
                <a:off x="1100" y="2756"/>
                <a:ext cx="8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CS</a:t>
                </a:r>
              </a:p>
            </p:txBody>
          </p:sp>
        </p:grpSp>
      </p:grpSp>
      <p:grpSp>
        <p:nvGrpSpPr>
          <p:cNvPr id="15801" name="Group 336"/>
          <p:cNvGrpSpPr>
            <a:grpSpLocks/>
          </p:cNvGrpSpPr>
          <p:nvPr/>
        </p:nvGrpSpPr>
        <p:grpSpPr bwMode="auto">
          <a:xfrm>
            <a:off x="1550988" y="4057650"/>
            <a:ext cx="249237" cy="209550"/>
            <a:chOff x="1138" y="2935"/>
            <a:chExt cx="148" cy="148"/>
          </a:xfrm>
        </p:grpSpPr>
        <p:sp>
          <p:nvSpPr>
            <p:cNvPr id="16239" name="Oval 337"/>
            <p:cNvSpPr>
              <a:spLocks noChangeArrowheads="1"/>
            </p:cNvSpPr>
            <p:nvPr/>
          </p:nvSpPr>
          <p:spPr bwMode="auto">
            <a:xfrm>
              <a:off x="1149" y="2946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40" name="Rectangle 338"/>
            <p:cNvSpPr>
              <a:spLocks noChangeArrowheads="1"/>
            </p:cNvSpPr>
            <p:nvPr/>
          </p:nvSpPr>
          <p:spPr bwMode="auto">
            <a:xfrm>
              <a:off x="1159" y="2950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41" name="Oval 339"/>
            <p:cNvSpPr>
              <a:spLocks noChangeArrowheads="1"/>
            </p:cNvSpPr>
            <p:nvPr/>
          </p:nvSpPr>
          <p:spPr bwMode="auto">
            <a:xfrm>
              <a:off x="1138" y="2935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42" name="Rectangle 340"/>
            <p:cNvSpPr>
              <a:spLocks noChangeArrowheads="1"/>
            </p:cNvSpPr>
            <p:nvPr/>
          </p:nvSpPr>
          <p:spPr bwMode="auto">
            <a:xfrm>
              <a:off x="1148" y="2941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43" name="Rectangle 341"/>
            <p:cNvSpPr>
              <a:spLocks noChangeArrowheads="1"/>
            </p:cNvSpPr>
            <p:nvPr/>
          </p:nvSpPr>
          <p:spPr bwMode="auto">
            <a:xfrm>
              <a:off x="1144" y="2938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805" name="Group 342"/>
          <p:cNvGrpSpPr>
            <a:grpSpLocks/>
          </p:cNvGrpSpPr>
          <p:nvPr/>
        </p:nvGrpSpPr>
        <p:grpSpPr bwMode="auto">
          <a:xfrm>
            <a:off x="1576388" y="3144838"/>
            <a:ext cx="401637" cy="207962"/>
            <a:chOff x="1223" y="2112"/>
            <a:chExt cx="239" cy="148"/>
          </a:xfrm>
        </p:grpSpPr>
        <p:sp>
          <p:nvSpPr>
            <p:cNvPr id="16235" name="Oval 343"/>
            <p:cNvSpPr>
              <a:spLocks noChangeArrowheads="1"/>
            </p:cNvSpPr>
            <p:nvPr/>
          </p:nvSpPr>
          <p:spPr bwMode="auto">
            <a:xfrm>
              <a:off x="1234" y="2123"/>
              <a:ext cx="22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36" name="Rectangle 344"/>
            <p:cNvSpPr>
              <a:spLocks noChangeArrowheads="1"/>
            </p:cNvSpPr>
            <p:nvPr/>
          </p:nvSpPr>
          <p:spPr bwMode="auto">
            <a:xfrm>
              <a:off x="1272" y="2139"/>
              <a:ext cx="12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CRT</a:t>
              </a:r>
            </a:p>
          </p:txBody>
        </p:sp>
        <p:sp>
          <p:nvSpPr>
            <p:cNvPr id="16237" name="Oval 345"/>
            <p:cNvSpPr>
              <a:spLocks noChangeArrowheads="1"/>
            </p:cNvSpPr>
            <p:nvPr/>
          </p:nvSpPr>
          <p:spPr bwMode="auto">
            <a:xfrm>
              <a:off x="1223" y="2112"/>
              <a:ext cx="219" cy="128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38" name="Rectangle 346"/>
            <p:cNvSpPr>
              <a:spLocks noChangeArrowheads="1"/>
            </p:cNvSpPr>
            <p:nvPr/>
          </p:nvSpPr>
          <p:spPr bwMode="auto">
            <a:xfrm>
              <a:off x="1255" y="2122"/>
              <a:ext cx="12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CRT</a:t>
              </a:r>
            </a:p>
          </p:txBody>
        </p:sp>
      </p:grpSp>
      <p:grpSp>
        <p:nvGrpSpPr>
          <p:cNvPr id="15808" name="Group 347"/>
          <p:cNvGrpSpPr>
            <a:grpSpLocks/>
          </p:cNvGrpSpPr>
          <p:nvPr/>
        </p:nvGrpSpPr>
        <p:grpSpPr bwMode="auto">
          <a:xfrm>
            <a:off x="1654175" y="3484563"/>
            <a:ext cx="249238" cy="207962"/>
            <a:chOff x="1208" y="2446"/>
            <a:chExt cx="149" cy="148"/>
          </a:xfrm>
        </p:grpSpPr>
        <p:sp>
          <p:nvSpPr>
            <p:cNvPr id="16230" name="Oval 348"/>
            <p:cNvSpPr>
              <a:spLocks noChangeArrowheads="1"/>
            </p:cNvSpPr>
            <p:nvPr/>
          </p:nvSpPr>
          <p:spPr bwMode="auto">
            <a:xfrm>
              <a:off x="1219" y="2457"/>
              <a:ext cx="13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31" name="Rectangle 349"/>
            <p:cNvSpPr>
              <a:spLocks noChangeArrowheads="1"/>
            </p:cNvSpPr>
            <p:nvPr/>
          </p:nvSpPr>
          <p:spPr bwMode="auto">
            <a:xfrm>
              <a:off x="1233" y="2462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32" name="Oval 350"/>
            <p:cNvSpPr>
              <a:spLocks noChangeArrowheads="1"/>
            </p:cNvSpPr>
            <p:nvPr/>
          </p:nvSpPr>
          <p:spPr bwMode="auto">
            <a:xfrm>
              <a:off x="1208" y="2446"/>
              <a:ext cx="129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33" name="Rectangle 351"/>
            <p:cNvSpPr>
              <a:spLocks noChangeArrowheads="1"/>
            </p:cNvSpPr>
            <p:nvPr/>
          </p:nvSpPr>
          <p:spPr bwMode="auto">
            <a:xfrm>
              <a:off x="1218" y="2452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34" name="Rectangle 352"/>
            <p:cNvSpPr>
              <a:spLocks noChangeArrowheads="1"/>
            </p:cNvSpPr>
            <p:nvPr/>
          </p:nvSpPr>
          <p:spPr bwMode="auto">
            <a:xfrm>
              <a:off x="1218" y="2449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809" name="Group 353"/>
          <p:cNvGrpSpPr>
            <a:grpSpLocks/>
          </p:cNvGrpSpPr>
          <p:nvPr/>
        </p:nvGrpSpPr>
        <p:grpSpPr bwMode="auto">
          <a:xfrm>
            <a:off x="1216025" y="3286125"/>
            <a:ext cx="482600" cy="184150"/>
            <a:chOff x="3312" y="4224"/>
            <a:chExt cx="288" cy="131"/>
          </a:xfrm>
        </p:grpSpPr>
        <p:sp>
          <p:nvSpPr>
            <p:cNvPr id="407906" name="Oval 354"/>
            <p:cNvSpPr>
              <a:spLocks noChangeArrowheads="1"/>
            </p:cNvSpPr>
            <p:nvPr/>
          </p:nvSpPr>
          <p:spPr bwMode="auto">
            <a:xfrm>
              <a:off x="3360" y="4224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229" name="Text Box 355"/>
            <p:cNvSpPr txBox="1">
              <a:spLocks noChangeArrowheads="1"/>
            </p:cNvSpPr>
            <p:nvPr/>
          </p:nvSpPr>
          <p:spPr bwMode="auto">
            <a:xfrm>
              <a:off x="3312" y="4224"/>
              <a:ext cx="288" cy="1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NITN</a:t>
              </a:r>
            </a:p>
          </p:txBody>
        </p:sp>
      </p:grpSp>
      <p:grpSp>
        <p:nvGrpSpPr>
          <p:cNvPr id="15829" name="Group 356"/>
          <p:cNvGrpSpPr>
            <a:grpSpLocks/>
          </p:cNvGrpSpPr>
          <p:nvPr/>
        </p:nvGrpSpPr>
        <p:grpSpPr bwMode="auto">
          <a:xfrm>
            <a:off x="1058863" y="3759200"/>
            <a:ext cx="481012" cy="182563"/>
            <a:chOff x="3312" y="4224"/>
            <a:chExt cx="288" cy="130"/>
          </a:xfrm>
        </p:grpSpPr>
        <p:sp>
          <p:nvSpPr>
            <p:cNvPr id="407909" name="Oval 357"/>
            <p:cNvSpPr>
              <a:spLocks noChangeArrowheads="1"/>
            </p:cNvSpPr>
            <p:nvPr/>
          </p:nvSpPr>
          <p:spPr bwMode="auto">
            <a:xfrm>
              <a:off x="3360" y="4224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227" name="Text Box 358"/>
            <p:cNvSpPr txBox="1">
              <a:spLocks noChangeArrowheads="1"/>
            </p:cNvSpPr>
            <p:nvPr/>
          </p:nvSpPr>
          <p:spPr bwMode="auto">
            <a:xfrm>
              <a:off x="3312" y="4224"/>
              <a:ext cx="288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NITS</a:t>
              </a:r>
            </a:p>
          </p:txBody>
        </p:sp>
      </p:grpSp>
      <p:grpSp>
        <p:nvGrpSpPr>
          <p:cNvPr id="15830" name="Group 359"/>
          <p:cNvGrpSpPr>
            <a:grpSpLocks/>
          </p:cNvGrpSpPr>
          <p:nvPr/>
        </p:nvGrpSpPr>
        <p:grpSpPr bwMode="auto">
          <a:xfrm>
            <a:off x="1323975" y="3586163"/>
            <a:ext cx="252413" cy="211137"/>
            <a:chOff x="3723" y="3512"/>
            <a:chExt cx="152" cy="149"/>
          </a:xfrm>
        </p:grpSpPr>
        <p:sp>
          <p:nvSpPr>
            <p:cNvPr id="16222" name="Oval 360"/>
            <p:cNvSpPr>
              <a:spLocks noChangeArrowheads="1"/>
            </p:cNvSpPr>
            <p:nvPr/>
          </p:nvSpPr>
          <p:spPr bwMode="auto">
            <a:xfrm>
              <a:off x="3738" y="3524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23" name="Oval 361"/>
            <p:cNvSpPr>
              <a:spLocks noChangeArrowheads="1"/>
            </p:cNvSpPr>
            <p:nvPr/>
          </p:nvSpPr>
          <p:spPr bwMode="auto">
            <a:xfrm>
              <a:off x="3727" y="3512"/>
              <a:ext cx="128" cy="129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24" name="Rectangle 362"/>
            <p:cNvSpPr>
              <a:spLocks noChangeArrowheads="1"/>
            </p:cNvSpPr>
            <p:nvPr/>
          </p:nvSpPr>
          <p:spPr bwMode="auto">
            <a:xfrm>
              <a:off x="3723" y="3531"/>
              <a:ext cx="15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/>
              <a:r>
                <a:rPr lang="pt-BR" sz="700">
                  <a:solidFill>
                    <a:srgbClr val="333300"/>
                  </a:solidFill>
                  <a:cs typeface="Arial" charset="0"/>
                </a:rPr>
                <a:t> </a:t>
              </a: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225" name="Rectangle 363"/>
            <p:cNvSpPr>
              <a:spLocks noChangeArrowheads="1"/>
            </p:cNvSpPr>
            <p:nvPr/>
          </p:nvSpPr>
          <p:spPr bwMode="auto">
            <a:xfrm>
              <a:off x="3744" y="3553"/>
              <a:ext cx="85" cy="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600" b="1">
                  <a:solidFill>
                    <a:srgbClr val="000000"/>
                  </a:solidFill>
                  <a:cs typeface="Arial" charset="0"/>
                  <a:sym typeface="Arial" charset="0"/>
                </a:rPr>
                <a:t>U M</a:t>
              </a:r>
            </a:p>
          </p:txBody>
        </p:sp>
      </p:grpSp>
      <p:sp>
        <p:nvSpPr>
          <p:cNvPr id="15552" name="Line 364"/>
          <p:cNvSpPr>
            <a:spLocks noChangeShapeType="1"/>
          </p:cNvSpPr>
          <p:nvPr/>
        </p:nvSpPr>
        <p:spPr bwMode="auto">
          <a:xfrm>
            <a:off x="2251075" y="4213225"/>
            <a:ext cx="0" cy="255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53" name="Line 365"/>
          <p:cNvSpPr>
            <a:spLocks noChangeShapeType="1"/>
          </p:cNvSpPr>
          <p:nvPr/>
        </p:nvSpPr>
        <p:spPr bwMode="auto">
          <a:xfrm flipV="1">
            <a:off x="2203450" y="3403600"/>
            <a:ext cx="1588" cy="5222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54" name="Line 366"/>
          <p:cNvSpPr>
            <a:spLocks noChangeShapeType="1"/>
          </p:cNvSpPr>
          <p:nvPr/>
        </p:nvSpPr>
        <p:spPr bwMode="auto">
          <a:xfrm flipH="1" flipV="1">
            <a:off x="2179638" y="3894138"/>
            <a:ext cx="560387" cy="3381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55" name="Line 367"/>
          <p:cNvSpPr>
            <a:spLocks noChangeShapeType="1"/>
          </p:cNvSpPr>
          <p:nvPr/>
        </p:nvSpPr>
        <p:spPr bwMode="auto">
          <a:xfrm flipH="1" flipV="1">
            <a:off x="2260600" y="3960813"/>
            <a:ext cx="287338" cy="412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5837" name="Group 368"/>
          <p:cNvGrpSpPr>
            <a:grpSpLocks/>
          </p:cNvGrpSpPr>
          <p:nvPr/>
        </p:nvGrpSpPr>
        <p:grpSpPr bwMode="auto">
          <a:xfrm>
            <a:off x="2411413" y="4294188"/>
            <a:ext cx="247650" cy="209550"/>
            <a:chOff x="1720" y="3149"/>
            <a:chExt cx="148" cy="148"/>
          </a:xfrm>
        </p:grpSpPr>
        <p:sp>
          <p:nvSpPr>
            <p:cNvPr id="16217" name="Oval 369"/>
            <p:cNvSpPr>
              <a:spLocks noChangeArrowheads="1"/>
            </p:cNvSpPr>
            <p:nvPr/>
          </p:nvSpPr>
          <p:spPr bwMode="auto">
            <a:xfrm>
              <a:off x="1731" y="3160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18" name="Rectangle 370"/>
            <p:cNvSpPr>
              <a:spLocks noChangeArrowheads="1"/>
            </p:cNvSpPr>
            <p:nvPr/>
          </p:nvSpPr>
          <p:spPr bwMode="auto">
            <a:xfrm>
              <a:off x="1742" y="3164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19" name="Oval 371"/>
            <p:cNvSpPr>
              <a:spLocks noChangeArrowheads="1"/>
            </p:cNvSpPr>
            <p:nvPr/>
          </p:nvSpPr>
          <p:spPr bwMode="auto">
            <a:xfrm>
              <a:off x="1720" y="3149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20" name="Rectangle 372"/>
            <p:cNvSpPr>
              <a:spLocks noChangeArrowheads="1"/>
            </p:cNvSpPr>
            <p:nvPr/>
          </p:nvSpPr>
          <p:spPr bwMode="auto">
            <a:xfrm>
              <a:off x="1730" y="3154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21" name="Rectangle 373"/>
            <p:cNvSpPr>
              <a:spLocks noChangeArrowheads="1"/>
            </p:cNvSpPr>
            <p:nvPr/>
          </p:nvSpPr>
          <p:spPr bwMode="auto">
            <a:xfrm>
              <a:off x="1726" y="3152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838" name="Group 374"/>
          <p:cNvGrpSpPr>
            <a:grpSpLocks/>
          </p:cNvGrpSpPr>
          <p:nvPr/>
        </p:nvGrpSpPr>
        <p:grpSpPr bwMode="auto">
          <a:xfrm>
            <a:off x="2609850" y="4105275"/>
            <a:ext cx="247650" cy="211138"/>
            <a:chOff x="1770" y="2438"/>
            <a:chExt cx="148" cy="149"/>
          </a:xfrm>
        </p:grpSpPr>
        <p:sp>
          <p:nvSpPr>
            <p:cNvPr id="16212" name="Oval 375"/>
            <p:cNvSpPr>
              <a:spLocks noChangeArrowheads="1"/>
            </p:cNvSpPr>
            <p:nvPr/>
          </p:nvSpPr>
          <p:spPr bwMode="auto">
            <a:xfrm>
              <a:off x="1781" y="2449"/>
              <a:ext cx="137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13" name="Rectangle 376"/>
            <p:cNvSpPr>
              <a:spLocks noChangeArrowheads="1"/>
            </p:cNvSpPr>
            <p:nvPr/>
          </p:nvSpPr>
          <p:spPr bwMode="auto">
            <a:xfrm>
              <a:off x="1792" y="2458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14" name="Oval 377"/>
            <p:cNvSpPr>
              <a:spLocks noChangeArrowheads="1"/>
            </p:cNvSpPr>
            <p:nvPr/>
          </p:nvSpPr>
          <p:spPr bwMode="auto">
            <a:xfrm>
              <a:off x="1770" y="2438"/>
              <a:ext cx="128" cy="129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15" name="Rectangle 378"/>
            <p:cNvSpPr>
              <a:spLocks noChangeArrowheads="1"/>
            </p:cNvSpPr>
            <p:nvPr/>
          </p:nvSpPr>
          <p:spPr bwMode="auto">
            <a:xfrm>
              <a:off x="1780" y="2444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16" name="Rectangle 379"/>
            <p:cNvSpPr>
              <a:spLocks noChangeArrowheads="1"/>
            </p:cNvSpPr>
            <p:nvPr/>
          </p:nvSpPr>
          <p:spPr bwMode="auto">
            <a:xfrm>
              <a:off x="1776" y="2441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849" name="Group 380"/>
          <p:cNvGrpSpPr>
            <a:grpSpLocks/>
          </p:cNvGrpSpPr>
          <p:nvPr/>
        </p:nvGrpSpPr>
        <p:grpSpPr bwMode="auto">
          <a:xfrm>
            <a:off x="2130425" y="4338638"/>
            <a:ext cx="246063" cy="209550"/>
            <a:chOff x="1662" y="1140"/>
            <a:chExt cx="148" cy="148"/>
          </a:xfrm>
        </p:grpSpPr>
        <p:sp>
          <p:nvSpPr>
            <p:cNvPr id="16207" name="Oval 381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08" name="Rectangle 382"/>
            <p:cNvSpPr>
              <a:spLocks noChangeArrowheads="1"/>
            </p:cNvSpPr>
            <p:nvPr/>
          </p:nvSpPr>
          <p:spPr bwMode="auto">
            <a:xfrm>
              <a:off x="1684" y="1156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09" name="Oval 383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10" name="Rectangle 384"/>
            <p:cNvSpPr>
              <a:spLocks noChangeArrowheads="1"/>
            </p:cNvSpPr>
            <p:nvPr/>
          </p:nvSpPr>
          <p:spPr bwMode="auto">
            <a:xfrm>
              <a:off x="1672" y="1146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11" name="Rectangle 385"/>
            <p:cNvSpPr>
              <a:spLocks noChangeArrowheads="1"/>
            </p:cNvSpPr>
            <p:nvPr/>
          </p:nvSpPr>
          <p:spPr bwMode="auto">
            <a:xfrm>
              <a:off x="1668" y="1143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sp>
        <p:nvSpPr>
          <p:cNvPr id="15559" name="Line 386"/>
          <p:cNvSpPr>
            <a:spLocks noChangeShapeType="1"/>
          </p:cNvSpPr>
          <p:nvPr/>
        </p:nvSpPr>
        <p:spPr bwMode="auto">
          <a:xfrm>
            <a:off x="3813175" y="2122488"/>
            <a:ext cx="149225" cy="515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60" name="Line 387"/>
          <p:cNvSpPr>
            <a:spLocks noChangeShapeType="1"/>
          </p:cNvSpPr>
          <p:nvPr/>
        </p:nvSpPr>
        <p:spPr bwMode="auto">
          <a:xfrm flipV="1">
            <a:off x="3462338" y="2659063"/>
            <a:ext cx="574675" cy="2873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61" name="Line 388"/>
          <p:cNvSpPr>
            <a:spLocks noChangeShapeType="1"/>
          </p:cNvSpPr>
          <p:nvPr/>
        </p:nvSpPr>
        <p:spPr bwMode="auto">
          <a:xfrm flipH="1">
            <a:off x="3998913" y="2157413"/>
            <a:ext cx="128587" cy="4762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62" name="Line 389"/>
          <p:cNvSpPr>
            <a:spLocks noChangeShapeType="1"/>
          </p:cNvSpPr>
          <p:nvPr/>
        </p:nvSpPr>
        <p:spPr bwMode="auto">
          <a:xfrm>
            <a:off x="4024313" y="2686050"/>
            <a:ext cx="487362" cy="298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63" name="Line 390"/>
          <p:cNvSpPr>
            <a:spLocks noChangeShapeType="1"/>
          </p:cNvSpPr>
          <p:nvPr/>
        </p:nvSpPr>
        <p:spPr bwMode="auto">
          <a:xfrm flipH="1">
            <a:off x="3929063" y="2265363"/>
            <a:ext cx="512762" cy="3619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64" name="Line 391"/>
          <p:cNvSpPr>
            <a:spLocks noChangeShapeType="1"/>
          </p:cNvSpPr>
          <p:nvPr/>
        </p:nvSpPr>
        <p:spPr bwMode="auto">
          <a:xfrm flipH="1" flipV="1">
            <a:off x="3584575" y="2265363"/>
            <a:ext cx="228600" cy="1920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65" name="Line 392"/>
          <p:cNvSpPr>
            <a:spLocks noChangeShapeType="1"/>
          </p:cNvSpPr>
          <p:nvPr/>
        </p:nvSpPr>
        <p:spPr bwMode="auto">
          <a:xfrm flipH="1">
            <a:off x="3941763" y="2470150"/>
            <a:ext cx="650875" cy="1476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66" name="Line 393"/>
          <p:cNvSpPr>
            <a:spLocks noChangeShapeType="1"/>
          </p:cNvSpPr>
          <p:nvPr/>
        </p:nvSpPr>
        <p:spPr bwMode="auto">
          <a:xfrm flipH="1" flipV="1">
            <a:off x="4098925" y="2617788"/>
            <a:ext cx="566738" cy="127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5850" name="Group 394"/>
          <p:cNvGrpSpPr>
            <a:grpSpLocks/>
          </p:cNvGrpSpPr>
          <p:nvPr/>
        </p:nvGrpSpPr>
        <p:grpSpPr bwMode="auto">
          <a:xfrm>
            <a:off x="3705225" y="2033588"/>
            <a:ext cx="244475" cy="207962"/>
            <a:chOff x="4642" y="1811"/>
            <a:chExt cx="148" cy="148"/>
          </a:xfrm>
        </p:grpSpPr>
        <p:sp>
          <p:nvSpPr>
            <p:cNvPr id="16202" name="Oval 395"/>
            <p:cNvSpPr>
              <a:spLocks noChangeArrowheads="1"/>
            </p:cNvSpPr>
            <p:nvPr/>
          </p:nvSpPr>
          <p:spPr bwMode="auto">
            <a:xfrm>
              <a:off x="4653" y="1822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03" name="Rectangle 396"/>
            <p:cNvSpPr>
              <a:spLocks noChangeArrowheads="1"/>
            </p:cNvSpPr>
            <p:nvPr/>
          </p:nvSpPr>
          <p:spPr bwMode="auto">
            <a:xfrm>
              <a:off x="4665" y="1827"/>
              <a:ext cx="8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04" name="Oval 397"/>
            <p:cNvSpPr>
              <a:spLocks noChangeArrowheads="1"/>
            </p:cNvSpPr>
            <p:nvPr/>
          </p:nvSpPr>
          <p:spPr bwMode="auto">
            <a:xfrm>
              <a:off x="4642" y="1811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05" name="Rectangle 398"/>
            <p:cNvSpPr>
              <a:spLocks noChangeArrowheads="1"/>
            </p:cNvSpPr>
            <p:nvPr/>
          </p:nvSpPr>
          <p:spPr bwMode="auto">
            <a:xfrm>
              <a:off x="4650" y="1817"/>
              <a:ext cx="8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06" name="Rectangle 399"/>
            <p:cNvSpPr>
              <a:spLocks noChangeArrowheads="1"/>
            </p:cNvSpPr>
            <p:nvPr/>
          </p:nvSpPr>
          <p:spPr bwMode="auto">
            <a:xfrm>
              <a:off x="4650" y="1814"/>
              <a:ext cx="8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877" name="Group 400"/>
          <p:cNvGrpSpPr>
            <a:grpSpLocks/>
          </p:cNvGrpSpPr>
          <p:nvPr/>
        </p:nvGrpSpPr>
        <p:grpSpPr bwMode="auto">
          <a:xfrm>
            <a:off x="4289425" y="2181225"/>
            <a:ext cx="214313" cy="180975"/>
            <a:chOff x="5043" y="1890"/>
            <a:chExt cx="128" cy="128"/>
          </a:xfrm>
        </p:grpSpPr>
        <p:sp>
          <p:nvSpPr>
            <p:cNvPr id="16198" name="Rectangle 401"/>
            <p:cNvSpPr>
              <a:spLocks noChangeArrowheads="1"/>
            </p:cNvSpPr>
            <p:nvPr/>
          </p:nvSpPr>
          <p:spPr bwMode="auto">
            <a:xfrm>
              <a:off x="5065" y="190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407954" name="Oval 402"/>
            <p:cNvSpPr>
              <a:spLocks noChangeArrowheads="1"/>
            </p:cNvSpPr>
            <p:nvPr/>
          </p:nvSpPr>
          <p:spPr bwMode="auto">
            <a:xfrm>
              <a:off x="5043" y="189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  <a:effectLst>
              <a:outerShdw blurRad="63500" dist="29783" dir="1514402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16200" name="Rectangle 403"/>
            <p:cNvSpPr>
              <a:spLocks noChangeArrowheads="1"/>
            </p:cNvSpPr>
            <p:nvPr/>
          </p:nvSpPr>
          <p:spPr bwMode="auto">
            <a:xfrm>
              <a:off x="5054" y="189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201" name="Rectangle 404"/>
            <p:cNvSpPr>
              <a:spLocks noChangeArrowheads="1"/>
            </p:cNvSpPr>
            <p:nvPr/>
          </p:nvSpPr>
          <p:spPr bwMode="auto">
            <a:xfrm>
              <a:off x="5050" y="189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893" name="Group 405"/>
          <p:cNvGrpSpPr>
            <a:grpSpLocks/>
          </p:cNvGrpSpPr>
          <p:nvPr/>
        </p:nvGrpSpPr>
        <p:grpSpPr bwMode="auto">
          <a:xfrm>
            <a:off x="4443413" y="2370138"/>
            <a:ext cx="246062" cy="211137"/>
            <a:chOff x="5133" y="2070"/>
            <a:chExt cx="148" cy="149"/>
          </a:xfrm>
        </p:grpSpPr>
        <p:sp>
          <p:nvSpPr>
            <p:cNvPr id="16193" name="Oval 406"/>
            <p:cNvSpPr>
              <a:spLocks noChangeArrowheads="1"/>
            </p:cNvSpPr>
            <p:nvPr/>
          </p:nvSpPr>
          <p:spPr bwMode="auto">
            <a:xfrm>
              <a:off x="5144" y="2081"/>
              <a:ext cx="137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94" name="Rectangle 407"/>
            <p:cNvSpPr>
              <a:spLocks noChangeArrowheads="1"/>
            </p:cNvSpPr>
            <p:nvPr/>
          </p:nvSpPr>
          <p:spPr bwMode="auto">
            <a:xfrm>
              <a:off x="5154" y="2089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95" name="Oval 408"/>
            <p:cNvSpPr>
              <a:spLocks noChangeArrowheads="1"/>
            </p:cNvSpPr>
            <p:nvPr/>
          </p:nvSpPr>
          <p:spPr bwMode="auto">
            <a:xfrm>
              <a:off x="5133" y="2070"/>
              <a:ext cx="128" cy="129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96" name="Rectangle 409"/>
            <p:cNvSpPr>
              <a:spLocks noChangeArrowheads="1"/>
            </p:cNvSpPr>
            <p:nvPr/>
          </p:nvSpPr>
          <p:spPr bwMode="auto">
            <a:xfrm>
              <a:off x="5142" y="2076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97" name="Rectangle 410"/>
            <p:cNvSpPr>
              <a:spLocks noChangeArrowheads="1"/>
            </p:cNvSpPr>
            <p:nvPr/>
          </p:nvSpPr>
          <p:spPr bwMode="auto">
            <a:xfrm>
              <a:off x="5139" y="2073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894" name="Group 411"/>
          <p:cNvGrpSpPr>
            <a:grpSpLocks/>
          </p:cNvGrpSpPr>
          <p:nvPr/>
        </p:nvGrpSpPr>
        <p:grpSpPr bwMode="auto">
          <a:xfrm>
            <a:off x="3462338" y="2122488"/>
            <a:ext cx="247650" cy="207962"/>
            <a:chOff x="4457" y="1890"/>
            <a:chExt cx="148" cy="148"/>
          </a:xfrm>
        </p:grpSpPr>
        <p:sp>
          <p:nvSpPr>
            <p:cNvPr id="16188" name="Oval 412"/>
            <p:cNvSpPr>
              <a:spLocks noChangeArrowheads="1"/>
            </p:cNvSpPr>
            <p:nvPr/>
          </p:nvSpPr>
          <p:spPr bwMode="auto">
            <a:xfrm>
              <a:off x="4468" y="190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89" name="Rectangle 413"/>
            <p:cNvSpPr>
              <a:spLocks noChangeArrowheads="1"/>
            </p:cNvSpPr>
            <p:nvPr/>
          </p:nvSpPr>
          <p:spPr bwMode="auto">
            <a:xfrm>
              <a:off x="4479" y="1907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90" name="Oval 414"/>
            <p:cNvSpPr>
              <a:spLocks noChangeArrowheads="1"/>
            </p:cNvSpPr>
            <p:nvPr/>
          </p:nvSpPr>
          <p:spPr bwMode="auto">
            <a:xfrm>
              <a:off x="4457" y="189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91" name="Rectangle 415"/>
            <p:cNvSpPr>
              <a:spLocks noChangeArrowheads="1"/>
            </p:cNvSpPr>
            <p:nvPr/>
          </p:nvSpPr>
          <p:spPr bwMode="auto">
            <a:xfrm>
              <a:off x="4468" y="189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92" name="Rectangle 416"/>
            <p:cNvSpPr>
              <a:spLocks noChangeArrowheads="1"/>
            </p:cNvSpPr>
            <p:nvPr/>
          </p:nvSpPr>
          <p:spPr bwMode="auto">
            <a:xfrm>
              <a:off x="4464" y="1893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905" name="Group 417"/>
          <p:cNvGrpSpPr>
            <a:grpSpLocks/>
          </p:cNvGrpSpPr>
          <p:nvPr/>
        </p:nvGrpSpPr>
        <p:grpSpPr bwMode="auto">
          <a:xfrm>
            <a:off x="4003675" y="2055813"/>
            <a:ext cx="244475" cy="209550"/>
            <a:chOff x="1662" y="1140"/>
            <a:chExt cx="148" cy="148"/>
          </a:xfrm>
        </p:grpSpPr>
        <p:sp>
          <p:nvSpPr>
            <p:cNvPr id="16183" name="Oval 418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84" name="Rectangle 419"/>
            <p:cNvSpPr>
              <a:spLocks noChangeArrowheads="1"/>
            </p:cNvSpPr>
            <p:nvPr/>
          </p:nvSpPr>
          <p:spPr bwMode="auto">
            <a:xfrm>
              <a:off x="1685" y="1156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85" name="Oval 420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86" name="Rectangle 421"/>
            <p:cNvSpPr>
              <a:spLocks noChangeArrowheads="1"/>
            </p:cNvSpPr>
            <p:nvPr/>
          </p:nvSpPr>
          <p:spPr bwMode="auto">
            <a:xfrm>
              <a:off x="1672" y="1146"/>
              <a:ext cx="8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87" name="Rectangle 422"/>
            <p:cNvSpPr>
              <a:spLocks noChangeArrowheads="1"/>
            </p:cNvSpPr>
            <p:nvPr/>
          </p:nvSpPr>
          <p:spPr bwMode="auto">
            <a:xfrm>
              <a:off x="1670" y="1143"/>
              <a:ext cx="8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5906" name="Group 423"/>
          <p:cNvGrpSpPr>
            <a:grpSpLocks/>
          </p:cNvGrpSpPr>
          <p:nvPr/>
        </p:nvGrpSpPr>
        <p:grpSpPr bwMode="auto">
          <a:xfrm>
            <a:off x="4508500" y="2609850"/>
            <a:ext cx="242888" cy="209550"/>
            <a:chOff x="5133" y="2070"/>
            <a:chExt cx="148" cy="149"/>
          </a:xfrm>
        </p:grpSpPr>
        <p:sp>
          <p:nvSpPr>
            <p:cNvPr id="16178" name="Oval 424"/>
            <p:cNvSpPr>
              <a:spLocks noChangeArrowheads="1"/>
            </p:cNvSpPr>
            <p:nvPr/>
          </p:nvSpPr>
          <p:spPr bwMode="auto">
            <a:xfrm>
              <a:off x="5144" y="2081"/>
              <a:ext cx="137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79" name="Rectangle 425"/>
            <p:cNvSpPr>
              <a:spLocks noChangeArrowheads="1"/>
            </p:cNvSpPr>
            <p:nvPr/>
          </p:nvSpPr>
          <p:spPr bwMode="auto">
            <a:xfrm>
              <a:off x="5157" y="2089"/>
              <a:ext cx="8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80" name="Oval 426"/>
            <p:cNvSpPr>
              <a:spLocks noChangeArrowheads="1"/>
            </p:cNvSpPr>
            <p:nvPr/>
          </p:nvSpPr>
          <p:spPr bwMode="auto">
            <a:xfrm>
              <a:off x="5133" y="2070"/>
              <a:ext cx="128" cy="129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81" name="Rectangle 427"/>
            <p:cNvSpPr>
              <a:spLocks noChangeArrowheads="1"/>
            </p:cNvSpPr>
            <p:nvPr/>
          </p:nvSpPr>
          <p:spPr bwMode="auto">
            <a:xfrm>
              <a:off x="5143" y="2075"/>
              <a:ext cx="8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82" name="Rectangle 428"/>
            <p:cNvSpPr>
              <a:spLocks noChangeArrowheads="1"/>
            </p:cNvSpPr>
            <p:nvPr/>
          </p:nvSpPr>
          <p:spPr bwMode="auto">
            <a:xfrm>
              <a:off x="5141" y="2075"/>
              <a:ext cx="8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sp>
        <p:nvSpPr>
          <p:cNvPr id="15573" name="Line 429"/>
          <p:cNvSpPr>
            <a:spLocks noChangeShapeType="1"/>
          </p:cNvSpPr>
          <p:nvPr/>
        </p:nvSpPr>
        <p:spPr bwMode="auto">
          <a:xfrm>
            <a:off x="6661150" y="3789363"/>
            <a:ext cx="569913" cy="171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74" name="Line 430"/>
          <p:cNvSpPr>
            <a:spLocks noChangeShapeType="1"/>
          </p:cNvSpPr>
          <p:nvPr/>
        </p:nvSpPr>
        <p:spPr bwMode="auto">
          <a:xfrm flipV="1">
            <a:off x="6510338" y="3251200"/>
            <a:ext cx="260350" cy="508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75" name="Line 431"/>
          <p:cNvSpPr>
            <a:spLocks noChangeShapeType="1"/>
          </p:cNvSpPr>
          <p:nvPr/>
        </p:nvSpPr>
        <p:spPr bwMode="auto">
          <a:xfrm>
            <a:off x="6534150" y="3783013"/>
            <a:ext cx="409575" cy="463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76" name="Line 432"/>
          <p:cNvSpPr>
            <a:spLocks noChangeShapeType="1"/>
          </p:cNvSpPr>
          <p:nvPr/>
        </p:nvSpPr>
        <p:spPr bwMode="auto">
          <a:xfrm flipV="1">
            <a:off x="6586538" y="3556000"/>
            <a:ext cx="593725" cy="2174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77" name="Line 433"/>
          <p:cNvSpPr>
            <a:spLocks noChangeShapeType="1"/>
          </p:cNvSpPr>
          <p:nvPr/>
        </p:nvSpPr>
        <p:spPr bwMode="auto">
          <a:xfrm flipV="1">
            <a:off x="6534150" y="3725863"/>
            <a:ext cx="66675" cy="4889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5921" name="Group 434"/>
          <p:cNvGrpSpPr>
            <a:grpSpLocks/>
          </p:cNvGrpSpPr>
          <p:nvPr/>
        </p:nvGrpSpPr>
        <p:grpSpPr bwMode="auto">
          <a:xfrm>
            <a:off x="6751638" y="4102100"/>
            <a:ext cx="252412" cy="209550"/>
            <a:chOff x="5082" y="3249"/>
            <a:chExt cx="151" cy="148"/>
          </a:xfrm>
        </p:grpSpPr>
        <p:grpSp>
          <p:nvGrpSpPr>
            <p:cNvPr id="16050" name="Group 435"/>
            <p:cNvGrpSpPr>
              <a:grpSpLocks/>
            </p:cNvGrpSpPr>
            <p:nvPr/>
          </p:nvGrpSpPr>
          <p:grpSpPr bwMode="auto">
            <a:xfrm>
              <a:off x="5085" y="3249"/>
              <a:ext cx="148" cy="148"/>
              <a:chOff x="5085" y="3249"/>
              <a:chExt cx="148" cy="148"/>
            </a:xfrm>
          </p:grpSpPr>
          <p:sp>
            <p:nvSpPr>
              <p:cNvPr id="16175" name="Oval 436"/>
              <p:cNvSpPr>
                <a:spLocks noChangeArrowheads="1"/>
              </p:cNvSpPr>
              <p:nvPr/>
            </p:nvSpPr>
            <p:spPr bwMode="auto">
              <a:xfrm>
                <a:off x="5096" y="3260"/>
                <a:ext cx="137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176" name="Rectangle 437"/>
              <p:cNvSpPr>
                <a:spLocks noChangeArrowheads="1"/>
              </p:cNvSpPr>
              <p:nvPr/>
            </p:nvSpPr>
            <p:spPr bwMode="auto">
              <a:xfrm>
                <a:off x="5097" y="3280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 b="1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  <p:sp>
            <p:nvSpPr>
              <p:cNvPr id="16177" name="Oval 438"/>
              <p:cNvSpPr>
                <a:spLocks noChangeArrowheads="1"/>
              </p:cNvSpPr>
              <p:nvPr/>
            </p:nvSpPr>
            <p:spPr bwMode="auto">
              <a:xfrm>
                <a:off x="5085" y="3249"/>
                <a:ext cx="128" cy="12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6174" name="Rectangle 439"/>
            <p:cNvSpPr>
              <a:spLocks noChangeArrowheads="1"/>
            </p:cNvSpPr>
            <p:nvPr/>
          </p:nvSpPr>
          <p:spPr bwMode="auto">
            <a:xfrm>
              <a:off x="5082" y="3264"/>
              <a:ext cx="118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 b="1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062" name="Group 440"/>
          <p:cNvGrpSpPr>
            <a:grpSpLocks/>
          </p:cNvGrpSpPr>
          <p:nvPr/>
        </p:nvGrpSpPr>
        <p:grpSpPr bwMode="auto">
          <a:xfrm>
            <a:off x="6430963" y="4138613"/>
            <a:ext cx="252412" cy="206375"/>
            <a:chOff x="4766" y="3069"/>
            <a:chExt cx="152" cy="148"/>
          </a:xfrm>
        </p:grpSpPr>
        <p:sp>
          <p:nvSpPr>
            <p:cNvPr id="16169" name="Oval 441"/>
            <p:cNvSpPr>
              <a:spLocks noChangeArrowheads="1"/>
            </p:cNvSpPr>
            <p:nvPr/>
          </p:nvSpPr>
          <p:spPr bwMode="auto">
            <a:xfrm>
              <a:off x="4780" y="3080"/>
              <a:ext cx="13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70" name="Rectangle 442"/>
            <p:cNvSpPr>
              <a:spLocks noChangeArrowheads="1"/>
            </p:cNvSpPr>
            <p:nvPr/>
          </p:nvSpPr>
          <p:spPr bwMode="auto">
            <a:xfrm>
              <a:off x="4781" y="3101"/>
              <a:ext cx="12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6171" name="Oval 443"/>
            <p:cNvSpPr>
              <a:spLocks noChangeArrowheads="1"/>
            </p:cNvSpPr>
            <p:nvPr/>
          </p:nvSpPr>
          <p:spPr bwMode="auto">
            <a:xfrm>
              <a:off x="4769" y="3069"/>
              <a:ext cx="129" cy="12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72" name="Rectangle 444"/>
            <p:cNvSpPr>
              <a:spLocks noChangeArrowheads="1"/>
            </p:cNvSpPr>
            <p:nvPr/>
          </p:nvSpPr>
          <p:spPr bwMode="auto">
            <a:xfrm>
              <a:off x="4766" y="3085"/>
              <a:ext cx="12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 b="1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069" name="Group 445"/>
          <p:cNvGrpSpPr>
            <a:grpSpLocks/>
          </p:cNvGrpSpPr>
          <p:nvPr/>
        </p:nvGrpSpPr>
        <p:grpSpPr bwMode="auto">
          <a:xfrm>
            <a:off x="7075488" y="3852863"/>
            <a:ext cx="234950" cy="233362"/>
            <a:chOff x="5315" y="2572"/>
            <a:chExt cx="152" cy="149"/>
          </a:xfrm>
        </p:grpSpPr>
        <p:sp>
          <p:nvSpPr>
            <p:cNvPr id="16165" name="Oval 446"/>
            <p:cNvSpPr>
              <a:spLocks noChangeArrowheads="1"/>
            </p:cNvSpPr>
            <p:nvPr/>
          </p:nvSpPr>
          <p:spPr bwMode="auto">
            <a:xfrm>
              <a:off x="5329" y="2583"/>
              <a:ext cx="138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66" name="Rectangle 447"/>
            <p:cNvSpPr>
              <a:spLocks noChangeArrowheads="1"/>
            </p:cNvSpPr>
            <p:nvPr/>
          </p:nvSpPr>
          <p:spPr bwMode="auto">
            <a:xfrm>
              <a:off x="5330" y="2603"/>
              <a:ext cx="129" cy="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6167" name="Oval 448"/>
            <p:cNvSpPr>
              <a:spLocks noChangeArrowheads="1"/>
            </p:cNvSpPr>
            <p:nvPr/>
          </p:nvSpPr>
          <p:spPr bwMode="auto">
            <a:xfrm>
              <a:off x="5318" y="2572"/>
              <a:ext cx="129" cy="129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68" name="Rectangle 449"/>
            <p:cNvSpPr>
              <a:spLocks noChangeArrowheads="1"/>
            </p:cNvSpPr>
            <p:nvPr/>
          </p:nvSpPr>
          <p:spPr bwMode="auto">
            <a:xfrm>
              <a:off x="5315" y="2590"/>
              <a:ext cx="129" cy="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 b="1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161" name="Group 450"/>
          <p:cNvGrpSpPr>
            <a:grpSpLocks/>
          </p:cNvGrpSpPr>
          <p:nvPr/>
        </p:nvGrpSpPr>
        <p:grpSpPr bwMode="auto">
          <a:xfrm>
            <a:off x="5949950" y="4433888"/>
            <a:ext cx="481013" cy="184150"/>
            <a:chOff x="4944" y="3216"/>
            <a:chExt cx="288" cy="130"/>
          </a:xfrm>
        </p:grpSpPr>
        <p:sp>
          <p:nvSpPr>
            <p:cNvPr id="408003" name="Oval 451"/>
            <p:cNvSpPr>
              <a:spLocks noChangeArrowheads="1"/>
            </p:cNvSpPr>
            <p:nvPr/>
          </p:nvSpPr>
          <p:spPr bwMode="auto">
            <a:xfrm>
              <a:off x="4992" y="3216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631825" eaLnBrk="0" hangingPunct="0">
                <a:lnSpc>
                  <a:spcPct val="80000"/>
                </a:lnSpc>
              </a:pP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164" name="Text Box 452"/>
            <p:cNvSpPr txBox="1">
              <a:spLocks noChangeArrowheads="1"/>
            </p:cNvSpPr>
            <p:nvPr/>
          </p:nvSpPr>
          <p:spPr bwMode="auto">
            <a:xfrm>
              <a:off x="4944" y="3216"/>
              <a:ext cx="288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NIPr</a:t>
              </a:r>
            </a:p>
          </p:txBody>
        </p:sp>
      </p:grpSp>
      <p:sp>
        <p:nvSpPr>
          <p:cNvPr id="15582" name="Line 453"/>
          <p:cNvSpPr>
            <a:spLocks noChangeShapeType="1"/>
          </p:cNvSpPr>
          <p:nvPr/>
        </p:nvSpPr>
        <p:spPr bwMode="auto">
          <a:xfrm>
            <a:off x="2012950" y="5083175"/>
            <a:ext cx="390525" cy="271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83" name="Line 454"/>
          <p:cNvSpPr>
            <a:spLocks noChangeShapeType="1"/>
          </p:cNvSpPr>
          <p:nvPr/>
        </p:nvSpPr>
        <p:spPr bwMode="auto">
          <a:xfrm>
            <a:off x="2260600" y="4918075"/>
            <a:ext cx="142875" cy="4365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84" name="Line 455"/>
          <p:cNvSpPr>
            <a:spLocks noChangeShapeType="1"/>
          </p:cNvSpPr>
          <p:nvPr/>
        </p:nvSpPr>
        <p:spPr bwMode="auto">
          <a:xfrm flipH="1">
            <a:off x="2409825" y="5051425"/>
            <a:ext cx="406400" cy="3587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85" name="Line 456"/>
          <p:cNvSpPr>
            <a:spLocks noChangeShapeType="1"/>
          </p:cNvSpPr>
          <p:nvPr/>
        </p:nvSpPr>
        <p:spPr bwMode="auto">
          <a:xfrm flipV="1">
            <a:off x="2419350" y="5243513"/>
            <a:ext cx="550863" cy="1381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86" name="Line 457"/>
          <p:cNvSpPr>
            <a:spLocks noChangeShapeType="1"/>
          </p:cNvSpPr>
          <p:nvPr/>
        </p:nvSpPr>
        <p:spPr bwMode="auto">
          <a:xfrm>
            <a:off x="2638425" y="5575300"/>
            <a:ext cx="303213" cy="1746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87" name="Line 458"/>
          <p:cNvSpPr>
            <a:spLocks noChangeShapeType="1"/>
          </p:cNvSpPr>
          <p:nvPr/>
        </p:nvSpPr>
        <p:spPr bwMode="auto">
          <a:xfrm>
            <a:off x="2416175" y="5638800"/>
            <a:ext cx="3175" cy="255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88" name="Line 459"/>
          <p:cNvSpPr>
            <a:spLocks noChangeShapeType="1"/>
          </p:cNvSpPr>
          <p:nvPr/>
        </p:nvSpPr>
        <p:spPr bwMode="auto">
          <a:xfrm flipV="1">
            <a:off x="1973263" y="5354638"/>
            <a:ext cx="476250" cy="3222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589" name="Oval 460"/>
          <p:cNvSpPr>
            <a:spLocks noChangeArrowheads="1"/>
          </p:cNvSpPr>
          <p:nvPr/>
        </p:nvSpPr>
        <p:spPr bwMode="auto">
          <a:xfrm>
            <a:off x="2060575" y="5084763"/>
            <a:ext cx="731838" cy="582612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 lIns="75749" tIns="37874" rIns="75749" bIns="37874"/>
          <a:lstStyle/>
          <a:p>
            <a:pPr defTabSz="631825" eaLnBrk="0" hangingPunct="0"/>
            <a:endParaRPr lang="pt-BR" sz="2000" b="1">
              <a:solidFill>
                <a:srgbClr val="333300"/>
              </a:solidFill>
              <a:latin typeface="Times New Roman" pitchFamily="18" charset="0"/>
              <a:cs typeface="Arial" charset="0"/>
            </a:endParaRPr>
          </a:p>
        </p:txBody>
      </p:sp>
      <p:grpSp>
        <p:nvGrpSpPr>
          <p:cNvPr id="16163" name="Group 461"/>
          <p:cNvGrpSpPr>
            <a:grpSpLocks/>
          </p:cNvGrpSpPr>
          <p:nvPr/>
        </p:nvGrpSpPr>
        <p:grpSpPr bwMode="auto">
          <a:xfrm>
            <a:off x="1377950" y="5786438"/>
            <a:ext cx="484188" cy="184150"/>
            <a:chOff x="3264" y="768"/>
            <a:chExt cx="240" cy="130"/>
          </a:xfrm>
        </p:grpSpPr>
        <p:sp>
          <p:nvSpPr>
            <p:cNvPr id="408014" name="Oval 462"/>
            <p:cNvSpPr>
              <a:spLocks noChangeArrowheads="1"/>
            </p:cNvSpPr>
            <p:nvPr/>
          </p:nvSpPr>
          <p:spPr bwMode="auto">
            <a:xfrm>
              <a:off x="3264" y="768"/>
              <a:ext cx="144" cy="128"/>
            </a:xfrm>
            <a:prstGeom prst="ellipse">
              <a:avLst/>
            </a:prstGeom>
            <a:solidFill>
              <a:srgbClr val="FFE1FF"/>
            </a:solidFill>
            <a:ln w="12700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FF66FF">
                  <a:alpha val="74998"/>
                </a:srgbClr>
              </a:outerShdw>
            </a:effectLst>
          </p:spPr>
          <p:txBody>
            <a:bodyPr lIns="75749" tIns="37874" rIns="75749" bIns="37874"/>
            <a:lstStyle/>
            <a:p>
              <a:pPr algn="ctr" defTabSz="757238" eaLnBrk="0" hangingPunct="0"/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162" name="Text Box 463"/>
            <p:cNvSpPr txBox="1">
              <a:spLocks noChangeArrowheads="1"/>
            </p:cNvSpPr>
            <p:nvPr/>
          </p:nvSpPr>
          <p:spPr bwMode="auto">
            <a:xfrm>
              <a:off x="3264" y="768"/>
              <a:ext cx="240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NIG</a:t>
              </a:r>
            </a:p>
          </p:txBody>
        </p:sp>
      </p:grpSp>
      <p:grpSp>
        <p:nvGrpSpPr>
          <p:cNvPr id="16173" name="Group 464"/>
          <p:cNvGrpSpPr>
            <a:grpSpLocks/>
          </p:cNvGrpSpPr>
          <p:nvPr/>
        </p:nvGrpSpPr>
        <p:grpSpPr bwMode="auto">
          <a:xfrm>
            <a:off x="1998663" y="5765800"/>
            <a:ext cx="254000" cy="207963"/>
            <a:chOff x="12130" y="10127"/>
            <a:chExt cx="380" cy="373"/>
          </a:xfrm>
        </p:grpSpPr>
        <p:sp>
          <p:nvSpPr>
            <p:cNvPr id="16157" name="Oval 465"/>
            <p:cNvSpPr>
              <a:spLocks noChangeArrowheads="1"/>
            </p:cNvSpPr>
            <p:nvPr/>
          </p:nvSpPr>
          <p:spPr bwMode="auto">
            <a:xfrm>
              <a:off x="12165" y="10157"/>
              <a:ext cx="345" cy="343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58" name="Rectangle 466"/>
            <p:cNvSpPr>
              <a:spLocks noChangeArrowheads="1"/>
            </p:cNvSpPr>
            <p:nvPr/>
          </p:nvSpPr>
          <p:spPr bwMode="auto">
            <a:xfrm>
              <a:off x="12170" y="10206"/>
              <a:ext cx="297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6159" name="Oval 467"/>
            <p:cNvSpPr>
              <a:spLocks noChangeArrowheads="1"/>
            </p:cNvSpPr>
            <p:nvPr/>
          </p:nvSpPr>
          <p:spPr bwMode="auto">
            <a:xfrm>
              <a:off x="12138" y="10127"/>
              <a:ext cx="322" cy="323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60" name="Rectangle 468"/>
            <p:cNvSpPr>
              <a:spLocks noChangeArrowheads="1"/>
            </p:cNvSpPr>
            <p:nvPr/>
          </p:nvSpPr>
          <p:spPr bwMode="auto">
            <a:xfrm>
              <a:off x="12130" y="10171"/>
              <a:ext cx="297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199" name="Group 469"/>
          <p:cNvGrpSpPr>
            <a:grpSpLocks/>
          </p:cNvGrpSpPr>
          <p:nvPr/>
        </p:nvGrpSpPr>
        <p:grpSpPr bwMode="auto">
          <a:xfrm>
            <a:off x="1816100" y="5575300"/>
            <a:ext cx="254000" cy="209550"/>
            <a:chOff x="12130" y="10127"/>
            <a:chExt cx="380" cy="373"/>
          </a:xfrm>
        </p:grpSpPr>
        <p:sp>
          <p:nvSpPr>
            <p:cNvPr id="16153" name="Oval 470"/>
            <p:cNvSpPr>
              <a:spLocks noChangeArrowheads="1"/>
            </p:cNvSpPr>
            <p:nvPr/>
          </p:nvSpPr>
          <p:spPr bwMode="auto">
            <a:xfrm>
              <a:off x="12165" y="10157"/>
              <a:ext cx="345" cy="343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54" name="Rectangle 471"/>
            <p:cNvSpPr>
              <a:spLocks noChangeArrowheads="1"/>
            </p:cNvSpPr>
            <p:nvPr/>
          </p:nvSpPr>
          <p:spPr bwMode="auto">
            <a:xfrm>
              <a:off x="12167" y="10206"/>
              <a:ext cx="29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6155" name="Oval 472"/>
            <p:cNvSpPr>
              <a:spLocks noChangeArrowheads="1"/>
            </p:cNvSpPr>
            <p:nvPr/>
          </p:nvSpPr>
          <p:spPr bwMode="auto">
            <a:xfrm>
              <a:off x="12138" y="10127"/>
              <a:ext cx="322" cy="323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56" name="Rectangle 473"/>
            <p:cNvSpPr>
              <a:spLocks noChangeArrowheads="1"/>
            </p:cNvSpPr>
            <p:nvPr/>
          </p:nvSpPr>
          <p:spPr bwMode="auto">
            <a:xfrm>
              <a:off x="12130" y="10175"/>
              <a:ext cx="29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226" name="Group 474"/>
          <p:cNvGrpSpPr>
            <a:grpSpLocks/>
          </p:cNvGrpSpPr>
          <p:nvPr/>
        </p:nvGrpSpPr>
        <p:grpSpPr bwMode="auto">
          <a:xfrm>
            <a:off x="2293938" y="5815013"/>
            <a:ext cx="254000" cy="207962"/>
            <a:chOff x="12130" y="10127"/>
            <a:chExt cx="380" cy="373"/>
          </a:xfrm>
        </p:grpSpPr>
        <p:sp>
          <p:nvSpPr>
            <p:cNvPr id="16149" name="Oval 475"/>
            <p:cNvSpPr>
              <a:spLocks noChangeArrowheads="1"/>
            </p:cNvSpPr>
            <p:nvPr/>
          </p:nvSpPr>
          <p:spPr bwMode="auto">
            <a:xfrm>
              <a:off x="12165" y="10157"/>
              <a:ext cx="345" cy="343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50" name="Rectangle 476"/>
            <p:cNvSpPr>
              <a:spLocks noChangeArrowheads="1"/>
            </p:cNvSpPr>
            <p:nvPr/>
          </p:nvSpPr>
          <p:spPr bwMode="auto">
            <a:xfrm>
              <a:off x="12167" y="10203"/>
              <a:ext cx="297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6151" name="Oval 477"/>
            <p:cNvSpPr>
              <a:spLocks noChangeArrowheads="1"/>
            </p:cNvSpPr>
            <p:nvPr/>
          </p:nvSpPr>
          <p:spPr bwMode="auto">
            <a:xfrm>
              <a:off x="12138" y="10127"/>
              <a:ext cx="322" cy="323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52" name="Rectangle 478"/>
            <p:cNvSpPr>
              <a:spLocks noChangeArrowheads="1"/>
            </p:cNvSpPr>
            <p:nvPr/>
          </p:nvSpPr>
          <p:spPr bwMode="auto">
            <a:xfrm>
              <a:off x="12130" y="10171"/>
              <a:ext cx="297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228" name="Group 479"/>
          <p:cNvGrpSpPr>
            <a:grpSpLocks/>
          </p:cNvGrpSpPr>
          <p:nvPr/>
        </p:nvGrpSpPr>
        <p:grpSpPr bwMode="auto">
          <a:xfrm>
            <a:off x="3021013" y="4654550"/>
            <a:ext cx="255587" cy="211138"/>
            <a:chOff x="12130" y="10127"/>
            <a:chExt cx="380" cy="373"/>
          </a:xfrm>
        </p:grpSpPr>
        <p:sp>
          <p:nvSpPr>
            <p:cNvPr id="16145" name="Oval 480"/>
            <p:cNvSpPr>
              <a:spLocks noChangeArrowheads="1"/>
            </p:cNvSpPr>
            <p:nvPr/>
          </p:nvSpPr>
          <p:spPr bwMode="auto">
            <a:xfrm>
              <a:off x="12165" y="10157"/>
              <a:ext cx="345" cy="343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46" name="Rectangle 481"/>
            <p:cNvSpPr>
              <a:spLocks noChangeArrowheads="1"/>
            </p:cNvSpPr>
            <p:nvPr/>
          </p:nvSpPr>
          <p:spPr bwMode="auto">
            <a:xfrm>
              <a:off x="12167" y="10206"/>
              <a:ext cx="294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6147" name="Oval 482"/>
            <p:cNvSpPr>
              <a:spLocks noChangeArrowheads="1"/>
            </p:cNvSpPr>
            <p:nvPr/>
          </p:nvSpPr>
          <p:spPr bwMode="auto">
            <a:xfrm>
              <a:off x="12138" y="10127"/>
              <a:ext cx="322" cy="323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48" name="Rectangle 483"/>
            <p:cNvSpPr>
              <a:spLocks noChangeArrowheads="1"/>
            </p:cNvSpPr>
            <p:nvPr/>
          </p:nvSpPr>
          <p:spPr bwMode="auto">
            <a:xfrm>
              <a:off x="12130" y="10171"/>
              <a:ext cx="293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57238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245" name="Group 484"/>
          <p:cNvGrpSpPr>
            <a:grpSpLocks/>
          </p:cNvGrpSpPr>
          <p:nvPr/>
        </p:nvGrpSpPr>
        <p:grpSpPr bwMode="auto">
          <a:xfrm>
            <a:off x="1905000" y="4970463"/>
            <a:ext cx="247650" cy="207962"/>
            <a:chOff x="1662" y="1140"/>
            <a:chExt cx="148" cy="148"/>
          </a:xfrm>
        </p:grpSpPr>
        <p:sp>
          <p:nvSpPr>
            <p:cNvPr id="16140" name="Oval 485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41" name="Rectangle 486"/>
            <p:cNvSpPr>
              <a:spLocks noChangeArrowheads="1"/>
            </p:cNvSpPr>
            <p:nvPr/>
          </p:nvSpPr>
          <p:spPr bwMode="auto">
            <a:xfrm>
              <a:off x="1684" y="115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42" name="Oval 487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43" name="Rectangle 488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44" name="Rectangle 489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6251" name="Group 490"/>
          <p:cNvGrpSpPr>
            <a:grpSpLocks/>
          </p:cNvGrpSpPr>
          <p:nvPr/>
        </p:nvGrpSpPr>
        <p:grpSpPr bwMode="auto">
          <a:xfrm>
            <a:off x="1741488" y="5330825"/>
            <a:ext cx="247650" cy="207963"/>
            <a:chOff x="1662" y="1140"/>
            <a:chExt cx="148" cy="148"/>
          </a:xfrm>
        </p:grpSpPr>
        <p:sp>
          <p:nvSpPr>
            <p:cNvPr id="16135" name="Oval 491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36" name="Rectangle 492"/>
            <p:cNvSpPr>
              <a:spLocks noChangeArrowheads="1"/>
            </p:cNvSpPr>
            <p:nvPr/>
          </p:nvSpPr>
          <p:spPr bwMode="auto">
            <a:xfrm>
              <a:off x="1684" y="1157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37" name="Oval 493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38" name="Rectangle 494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39" name="Rectangle 495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44" name="Group 496"/>
          <p:cNvGrpSpPr>
            <a:grpSpLocks/>
          </p:cNvGrpSpPr>
          <p:nvPr/>
        </p:nvGrpSpPr>
        <p:grpSpPr bwMode="auto">
          <a:xfrm>
            <a:off x="2881313" y="5137150"/>
            <a:ext cx="247650" cy="209550"/>
            <a:chOff x="1662" y="1140"/>
            <a:chExt cx="148" cy="148"/>
          </a:xfrm>
        </p:grpSpPr>
        <p:sp>
          <p:nvSpPr>
            <p:cNvPr id="16130" name="Oval 497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31" name="Rectangle 498"/>
            <p:cNvSpPr>
              <a:spLocks noChangeArrowheads="1"/>
            </p:cNvSpPr>
            <p:nvPr/>
          </p:nvSpPr>
          <p:spPr bwMode="auto">
            <a:xfrm>
              <a:off x="1684" y="115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32" name="Oval 499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33" name="Rectangle 500"/>
            <p:cNvSpPr>
              <a:spLocks noChangeArrowheads="1"/>
            </p:cNvSpPr>
            <p:nvPr/>
          </p:nvSpPr>
          <p:spPr bwMode="auto">
            <a:xfrm>
              <a:off x="1673" y="114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34" name="Rectangle 501"/>
            <p:cNvSpPr>
              <a:spLocks noChangeArrowheads="1"/>
            </p:cNvSpPr>
            <p:nvPr/>
          </p:nvSpPr>
          <p:spPr bwMode="auto">
            <a:xfrm>
              <a:off x="1669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45" name="Group 502"/>
          <p:cNvGrpSpPr>
            <a:grpSpLocks/>
          </p:cNvGrpSpPr>
          <p:nvPr/>
        </p:nvGrpSpPr>
        <p:grpSpPr bwMode="auto">
          <a:xfrm>
            <a:off x="2828925" y="5619750"/>
            <a:ext cx="249238" cy="207963"/>
            <a:chOff x="1662" y="1140"/>
            <a:chExt cx="148" cy="148"/>
          </a:xfrm>
        </p:grpSpPr>
        <p:sp>
          <p:nvSpPr>
            <p:cNvPr id="16125" name="Oval 503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26" name="Rectangle 504"/>
            <p:cNvSpPr>
              <a:spLocks noChangeArrowheads="1"/>
            </p:cNvSpPr>
            <p:nvPr/>
          </p:nvSpPr>
          <p:spPr bwMode="auto">
            <a:xfrm>
              <a:off x="1683" y="1157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27" name="Oval 505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28" name="Rectangle 506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29" name="Rectangle 507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46" name="Group 508"/>
          <p:cNvGrpSpPr>
            <a:grpSpLocks/>
          </p:cNvGrpSpPr>
          <p:nvPr/>
        </p:nvGrpSpPr>
        <p:grpSpPr bwMode="auto">
          <a:xfrm>
            <a:off x="2713038" y="4940300"/>
            <a:ext cx="244475" cy="209550"/>
            <a:chOff x="1662" y="1140"/>
            <a:chExt cx="148" cy="148"/>
          </a:xfrm>
        </p:grpSpPr>
        <p:sp>
          <p:nvSpPr>
            <p:cNvPr id="16120" name="Oval 509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21" name="Rectangle 510"/>
            <p:cNvSpPr>
              <a:spLocks noChangeArrowheads="1"/>
            </p:cNvSpPr>
            <p:nvPr/>
          </p:nvSpPr>
          <p:spPr bwMode="auto">
            <a:xfrm>
              <a:off x="1685" y="1155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22" name="Oval 511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23" name="Rectangle 512"/>
            <p:cNvSpPr>
              <a:spLocks noChangeArrowheads="1"/>
            </p:cNvSpPr>
            <p:nvPr/>
          </p:nvSpPr>
          <p:spPr bwMode="auto">
            <a:xfrm>
              <a:off x="1671" y="1146"/>
              <a:ext cx="8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24" name="Rectangle 513"/>
            <p:cNvSpPr>
              <a:spLocks noChangeArrowheads="1"/>
            </p:cNvSpPr>
            <p:nvPr/>
          </p:nvSpPr>
          <p:spPr bwMode="auto">
            <a:xfrm>
              <a:off x="1670" y="1143"/>
              <a:ext cx="8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47" name="Group 514"/>
          <p:cNvGrpSpPr>
            <a:grpSpLocks/>
          </p:cNvGrpSpPr>
          <p:nvPr/>
        </p:nvGrpSpPr>
        <p:grpSpPr bwMode="auto">
          <a:xfrm>
            <a:off x="2146300" y="4822825"/>
            <a:ext cx="246063" cy="207963"/>
            <a:chOff x="1662" y="1140"/>
            <a:chExt cx="148" cy="148"/>
          </a:xfrm>
        </p:grpSpPr>
        <p:sp>
          <p:nvSpPr>
            <p:cNvPr id="16115" name="Oval 515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16" name="Rectangle 516"/>
            <p:cNvSpPr>
              <a:spLocks noChangeArrowheads="1"/>
            </p:cNvSpPr>
            <p:nvPr/>
          </p:nvSpPr>
          <p:spPr bwMode="auto">
            <a:xfrm>
              <a:off x="1683" y="1156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17" name="Oval 517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18" name="Rectangle 518"/>
            <p:cNvSpPr>
              <a:spLocks noChangeArrowheads="1"/>
            </p:cNvSpPr>
            <p:nvPr/>
          </p:nvSpPr>
          <p:spPr bwMode="auto">
            <a:xfrm>
              <a:off x="1671" y="1145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19" name="Rectangle 519"/>
            <p:cNvSpPr>
              <a:spLocks noChangeArrowheads="1"/>
            </p:cNvSpPr>
            <p:nvPr/>
          </p:nvSpPr>
          <p:spPr bwMode="auto">
            <a:xfrm>
              <a:off x="1668" y="1143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48" name="Group 520"/>
          <p:cNvGrpSpPr>
            <a:grpSpLocks/>
          </p:cNvGrpSpPr>
          <p:nvPr/>
        </p:nvGrpSpPr>
        <p:grpSpPr bwMode="auto">
          <a:xfrm>
            <a:off x="3362325" y="4092575"/>
            <a:ext cx="249238" cy="207963"/>
            <a:chOff x="1662" y="1140"/>
            <a:chExt cx="148" cy="148"/>
          </a:xfrm>
        </p:grpSpPr>
        <p:sp>
          <p:nvSpPr>
            <p:cNvPr id="16110" name="Oval 521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11" name="Rectangle 522"/>
            <p:cNvSpPr>
              <a:spLocks noChangeArrowheads="1"/>
            </p:cNvSpPr>
            <p:nvPr/>
          </p:nvSpPr>
          <p:spPr bwMode="auto">
            <a:xfrm>
              <a:off x="1683" y="115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12" name="Oval 523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13" name="Rectangle 524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14" name="Rectangle 525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49" name="Group 526"/>
          <p:cNvGrpSpPr>
            <a:grpSpLocks/>
          </p:cNvGrpSpPr>
          <p:nvPr/>
        </p:nvGrpSpPr>
        <p:grpSpPr bwMode="auto">
          <a:xfrm>
            <a:off x="4210050" y="5800725"/>
            <a:ext cx="249238" cy="207963"/>
            <a:chOff x="1662" y="1140"/>
            <a:chExt cx="148" cy="148"/>
          </a:xfrm>
        </p:grpSpPr>
        <p:sp>
          <p:nvSpPr>
            <p:cNvPr id="16105" name="Oval 527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06" name="Rectangle 528"/>
            <p:cNvSpPr>
              <a:spLocks noChangeArrowheads="1"/>
            </p:cNvSpPr>
            <p:nvPr/>
          </p:nvSpPr>
          <p:spPr bwMode="auto">
            <a:xfrm>
              <a:off x="1683" y="115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07" name="Oval 529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08" name="Rectangle 530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09" name="Rectangle 531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50" name="Group 532"/>
          <p:cNvGrpSpPr>
            <a:grpSpLocks/>
          </p:cNvGrpSpPr>
          <p:nvPr/>
        </p:nvGrpSpPr>
        <p:grpSpPr bwMode="auto">
          <a:xfrm>
            <a:off x="3846513" y="4875213"/>
            <a:ext cx="244475" cy="207962"/>
            <a:chOff x="1662" y="1140"/>
            <a:chExt cx="148" cy="148"/>
          </a:xfrm>
        </p:grpSpPr>
        <p:sp>
          <p:nvSpPr>
            <p:cNvPr id="16100" name="Oval 533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01" name="Rectangle 534"/>
            <p:cNvSpPr>
              <a:spLocks noChangeArrowheads="1"/>
            </p:cNvSpPr>
            <p:nvPr/>
          </p:nvSpPr>
          <p:spPr bwMode="auto">
            <a:xfrm>
              <a:off x="1685" y="1156"/>
              <a:ext cx="8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02" name="Oval 535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03" name="Rectangle 536"/>
            <p:cNvSpPr>
              <a:spLocks noChangeArrowheads="1"/>
            </p:cNvSpPr>
            <p:nvPr/>
          </p:nvSpPr>
          <p:spPr bwMode="auto">
            <a:xfrm>
              <a:off x="1672" y="1146"/>
              <a:ext cx="8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104" name="Rectangle 537"/>
            <p:cNvSpPr>
              <a:spLocks noChangeArrowheads="1"/>
            </p:cNvSpPr>
            <p:nvPr/>
          </p:nvSpPr>
          <p:spPr bwMode="auto">
            <a:xfrm>
              <a:off x="1670" y="1143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51" name="Group 538"/>
          <p:cNvGrpSpPr>
            <a:grpSpLocks/>
          </p:cNvGrpSpPr>
          <p:nvPr/>
        </p:nvGrpSpPr>
        <p:grpSpPr bwMode="auto">
          <a:xfrm>
            <a:off x="4956175" y="4976813"/>
            <a:ext cx="246063" cy="206375"/>
            <a:chOff x="1662" y="1140"/>
            <a:chExt cx="148" cy="148"/>
          </a:xfrm>
        </p:grpSpPr>
        <p:sp>
          <p:nvSpPr>
            <p:cNvPr id="16095" name="Oval 539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96" name="Rectangle 540"/>
            <p:cNvSpPr>
              <a:spLocks noChangeArrowheads="1"/>
            </p:cNvSpPr>
            <p:nvPr/>
          </p:nvSpPr>
          <p:spPr bwMode="auto">
            <a:xfrm>
              <a:off x="1683" y="1159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97" name="Oval 541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98" name="Rectangle 542"/>
            <p:cNvSpPr>
              <a:spLocks noChangeArrowheads="1"/>
            </p:cNvSpPr>
            <p:nvPr/>
          </p:nvSpPr>
          <p:spPr bwMode="auto">
            <a:xfrm>
              <a:off x="1671" y="1146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99" name="Rectangle 543"/>
            <p:cNvSpPr>
              <a:spLocks noChangeArrowheads="1"/>
            </p:cNvSpPr>
            <p:nvPr/>
          </p:nvSpPr>
          <p:spPr bwMode="auto">
            <a:xfrm>
              <a:off x="1668" y="1145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52" name="Group 544"/>
          <p:cNvGrpSpPr>
            <a:grpSpLocks/>
          </p:cNvGrpSpPr>
          <p:nvPr/>
        </p:nvGrpSpPr>
        <p:grpSpPr bwMode="auto">
          <a:xfrm>
            <a:off x="4725988" y="4040188"/>
            <a:ext cx="247650" cy="209550"/>
            <a:chOff x="4056" y="2893"/>
            <a:chExt cx="148" cy="149"/>
          </a:xfrm>
        </p:grpSpPr>
        <p:sp>
          <p:nvSpPr>
            <p:cNvPr id="16090" name="Oval 545"/>
            <p:cNvSpPr>
              <a:spLocks noChangeArrowheads="1"/>
            </p:cNvSpPr>
            <p:nvPr/>
          </p:nvSpPr>
          <p:spPr bwMode="auto">
            <a:xfrm>
              <a:off x="4067" y="2904"/>
              <a:ext cx="137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91" name="Rectangle 546"/>
            <p:cNvSpPr>
              <a:spLocks noChangeArrowheads="1"/>
            </p:cNvSpPr>
            <p:nvPr/>
          </p:nvSpPr>
          <p:spPr bwMode="auto">
            <a:xfrm>
              <a:off x="4078" y="2914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92" name="Oval 547"/>
            <p:cNvSpPr>
              <a:spLocks noChangeArrowheads="1"/>
            </p:cNvSpPr>
            <p:nvPr/>
          </p:nvSpPr>
          <p:spPr bwMode="auto">
            <a:xfrm>
              <a:off x="4056" y="2893"/>
              <a:ext cx="128" cy="129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93" name="Rectangle 548"/>
            <p:cNvSpPr>
              <a:spLocks noChangeArrowheads="1"/>
            </p:cNvSpPr>
            <p:nvPr/>
          </p:nvSpPr>
          <p:spPr bwMode="auto">
            <a:xfrm>
              <a:off x="4067" y="2899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94" name="Rectangle 549"/>
            <p:cNvSpPr>
              <a:spLocks noChangeArrowheads="1"/>
            </p:cNvSpPr>
            <p:nvPr/>
          </p:nvSpPr>
          <p:spPr bwMode="auto">
            <a:xfrm>
              <a:off x="4063" y="289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53" name="Group 550"/>
          <p:cNvGrpSpPr>
            <a:grpSpLocks/>
          </p:cNvGrpSpPr>
          <p:nvPr/>
        </p:nvGrpSpPr>
        <p:grpSpPr bwMode="auto">
          <a:xfrm>
            <a:off x="5521325" y="4168775"/>
            <a:ext cx="247650" cy="209550"/>
            <a:chOff x="4056" y="2893"/>
            <a:chExt cx="148" cy="149"/>
          </a:xfrm>
        </p:grpSpPr>
        <p:sp>
          <p:nvSpPr>
            <p:cNvPr id="16085" name="Oval 551"/>
            <p:cNvSpPr>
              <a:spLocks noChangeArrowheads="1"/>
            </p:cNvSpPr>
            <p:nvPr/>
          </p:nvSpPr>
          <p:spPr bwMode="auto">
            <a:xfrm>
              <a:off x="4067" y="2904"/>
              <a:ext cx="137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86" name="Rectangle 552"/>
            <p:cNvSpPr>
              <a:spLocks noChangeArrowheads="1"/>
            </p:cNvSpPr>
            <p:nvPr/>
          </p:nvSpPr>
          <p:spPr bwMode="auto">
            <a:xfrm>
              <a:off x="4078" y="2914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87" name="Oval 553"/>
            <p:cNvSpPr>
              <a:spLocks noChangeArrowheads="1"/>
            </p:cNvSpPr>
            <p:nvPr/>
          </p:nvSpPr>
          <p:spPr bwMode="auto">
            <a:xfrm>
              <a:off x="4056" y="2893"/>
              <a:ext cx="128" cy="129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88" name="Rectangle 554"/>
            <p:cNvSpPr>
              <a:spLocks noChangeArrowheads="1"/>
            </p:cNvSpPr>
            <p:nvPr/>
          </p:nvSpPr>
          <p:spPr bwMode="auto">
            <a:xfrm>
              <a:off x="4066" y="2899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89" name="Rectangle 555"/>
            <p:cNvSpPr>
              <a:spLocks noChangeArrowheads="1"/>
            </p:cNvSpPr>
            <p:nvPr/>
          </p:nvSpPr>
          <p:spPr bwMode="auto">
            <a:xfrm>
              <a:off x="4062" y="289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54" name="Group 556"/>
          <p:cNvGrpSpPr>
            <a:grpSpLocks/>
          </p:cNvGrpSpPr>
          <p:nvPr/>
        </p:nvGrpSpPr>
        <p:grpSpPr bwMode="auto">
          <a:xfrm>
            <a:off x="7032625" y="3494088"/>
            <a:ext cx="254000" cy="211137"/>
            <a:chOff x="5315" y="2572"/>
            <a:chExt cx="152" cy="149"/>
          </a:xfrm>
        </p:grpSpPr>
        <p:sp>
          <p:nvSpPr>
            <p:cNvPr id="16081" name="Oval 557"/>
            <p:cNvSpPr>
              <a:spLocks noChangeArrowheads="1"/>
            </p:cNvSpPr>
            <p:nvPr/>
          </p:nvSpPr>
          <p:spPr bwMode="auto">
            <a:xfrm>
              <a:off x="5329" y="2583"/>
              <a:ext cx="138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82" name="Rectangle 558"/>
            <p:cNvSpPr>
              <a:spLocks noChangeArrowheads="1"/>
            </p:cNvSpPr>
            <p:nvPr/>
          </p:nvSpPr>
          <p:spPr bwMode="auto">
            <a:xfrm>
              <a:off x="5330" y="2603"/>
              <a:ext cx="1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6083" name="Oval 559"/>
            <p:cNvSpPr>
              <a:spLocks noChangeArrowheads="1"/>
            </p:cNvSpPr>
            <p:nvPr/>
          </p:nvSpPr>
          <p:spPr bwMode="auto">
            <a:xfrm>
              <a:off x="5318" y="2572"/>
              <a:ext cx="129" cy="129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84" name="Rectangle 560"/>
            <p:cNvSpPr>
              <a:spLocks noChangeArrowheads="1"/>
            </p:cNvSpPr>
            <p:nvPr/>
          </p:nvSpPr>
          <p:spPr bwMode="auto">
            <a:xfrm>
              <a:off x="5315" y="2587"/>
              <a:ext cx="1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 b="1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408555" name="Group 561"/>
          <p:cNvGrpSpPr>
            <a:grpSpLocks/>
          </p:cNvGrpSpPr>
          <p:nvPr/>
        </p:nvGrpSpPr>
        <p:grpSpPr bwMode="auto">
          <a:xfrm>
            <a:off x="3222625" y="5127625"/>
            <a:ext cx="363538" cy="258763"/>
            <a:chOff x="3168" y="3333"/>
            <a:chExt cx="299" cy="246"/>
          </a:xfrm>
        </p:grpSpPr>
        <p:sp>
          <p:nvSpPr>
            <p:cNvPr id="16076" name="Oval 562"/>
            <p:cNvSpPr>
              <a:spLocks noChangeArrowheads="1"/>
            </p:cNvSpPr>
            <p:nvPr/>
          </p:nvSpPr>
          <p:spPr bwMode="auto">
            <a:xfrm>
              <a:off x="3195" y="3352"/>
              <a:ext cx="272" cy="22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77" name="Oval 563"/>
            <p:cNvSpPr>
              <a:spLocks noChangeArrowheads="1"/>
            </p:cNvSpPr>
            <p:nvPr/>
          </p:nvSpPr>
          <p:spPr bwMode="auto">
            <a:xfrm>
              <a:off x="3176" y="3333"/>
              <a:ext cx="264" cy="219"/>
            </a:xfrm>
            <a:prstGeom prst="ellipse">
              <a:avLst/>
            </a:prstGeom>
            <a:solidFill>
              <a:srgbClr val="66FFCC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78" name="Rectangle 564"/>
            <p:cNvSpPr>
              <a:spLocks noChangeArrowheads="1"/>
            </p:cNvSpPr>
            <p:nvPr/>
          </p:nvSpPr>
          <p:spPr bwMode="auto">
            <a:xfrm>
              <a:off x="3168" y="3411"/>
              <a:ext cx="42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/>
              <a:r>
                <a:rPr lang="pt-BR" sz="700">
                  <a:solidFill>
                    <a:srgbClr val="333300"/>
                  </a:solidFill>
                  <a:cs typeface="Arial" charset="0"/>
                </a:rPr>
                <a:t>  </a:t>
              </a: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079" name="Rectangle 565"/>
            <p:cNvSpPr>
              <a:spLocks noChangeArrowheads="1"/>
            </p:cNvSpPr>
            <p:nvPr/>
          </p:nvSpPr>
          <p:spPr bwMode="auto">
            <a:xfrm>
              <a:off x="3202" y="3411"/>
              <a:ext cx="21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/>
              <a:r>
                <a:rPr lang="pt-BR" sz="700">
                  <a:solidFill>
                    <a:srgbClr val="333300"/>
                  </a:solidFill>
                  <a:cs typeface="Arial" charset="0"/>
                </a:rPr>
                <a:t> </a:t>
              </a:r>
              <a:endParaRPr lang="pt-BR" sz="2000" b="1">
                <a:solidFill>
                  <a:srgbClr val="3333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080" name="Rectangle 566"/>
            <p:cNvSpPr>
              <a:spLocks noChangeArrowheads="1"/>
            </p:cNvSpPr>
            <p:nvPr/>
          </p:nvSpPr>
          <p:spPr bwMode="auto">
            <a:xfrm>
              <a:off x="3217" y="3410"/>
              <a:ext cx="174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  <a:sym typeface="Arial" charset="0"/>
                </a:rPr>
                <a:t>  </a:t>
              </a: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ISM</a:t>
              </a:r>
            </a:p>
          </p:txBody>
        </p:sp>
      </p:grpSp>
      <p:grpSp>
        <p:nvGrpSpPr>
          <p:cNvPr id="408556" name="Group 567"/>
          <p:cNvGrpSpPr>
            <a:grpSpLocks/>
          </p:cNvGrpSpPr>
          <p:nvPr/>
        </p:nvGrpSpPr>
        <p:grpSpPr bwMode="auto">
          <a:xfrm>
            <a:off x="4665663" y="2609850"/>
            <a:ext cx="561975" cy="257175"/>
            <a:chOff x="2256" y="4560"/>
            <a:chExt cx="336" cy="183"/>
          </a:xfrm>
        </p:grpSpPr>
        <p:grpSp>
          <p:nvGrpSpPr>
            <p:cNvPr id="408557" name="Group 568"/>
            <p:cNvGrpSpPr>
              <a:grpSpLocks/>
            </p:cNvGrpSpPr>
            <p:nvPr/>
          </p:nvGrpSpPr>
          <p:grpSpPr bwMode="auto">
            <a:xfrm>
              <a:off x="2304" y="4560"/>
              <a:ext cx="218" cy="183"/>
              <a:chOff x="3168" y="3333"/>
              <a:chExt cx="299" cy="246"/>
            </a:xfrm>
          </p:grpSpPr>
          <p:sp>
            <p:nvSpPr>
              <p:cNvPr id="16071" name="Oval 569"/>
              <p:cNvSpPr>
                <a:spLocks noChangeArrowheads="1"/>
              </p:cNvSpPr>
              <p:nvPr/>
            </p:nvSpPr>
            <p:spPr bwMode="auto">
              <a:xfrm>
                <a:off x="3195" y="3352"/>
                <a:ext cx="272" cy="22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072" name="Oval 570"/>
              <p:cNvSpPr>
                <a:spLocks noChangeArrowheads="1"/>
              </p:cNvSpPr>
              <p:nvPr/>
            </p:nvSpPr>
            <p:spPr bwMode="auto">
              <a:xfrm>
                <a:off x="3176" y="3333"/>
                <a:ext cx="264" cy="219"/>
              </a:xfrm>
              <a:prstGeom prst="ellipse">
                <a:avLst/>
              </a:prstGeom>
              <a:solidFill>
                <a:srgbClr val="66FFCC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073" name="Rectangle 571"/>
              <p:cNvSpPr>
                <a:spLocks noChangeArrowheads="1"/>
              </p:cNvSpPr>
              <p:nvPr/>
            </p:nvSpPr>
            <p:spPr bwMode="auto">
              <a:xfrm>
                <a:off x="3168" y="3407"/>
                <a:ext cx="42" cy="1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r>
                  <a:rPr lang="pt-BR" sz="700">
                    <a:solidFill>
                      <a:srgbClr val="333300"/>
                    </a:solidFill>
                    <a:cs typeface="Arial" charset="0"/>
                  </a:rPr>
                  <a:t>  </a:t>
                </a:r>
                <a:endParaRPr lang="pt-BR" sz="2000" b="1">
                  <a:solidFill>
                    <a:srgbClr val="3333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074" name="Rectangle 572"/>
              <p:cNvSpPr>
                <a:spLocks noChangeArrowheads="1"/>
              </p:cNvSpPr>
              <p:nvPr/>
            </p:nvSpPr>
            <p:spPr bwMode="auto">
              <a:xfrm>
                <a:off x="3203" y="3410"/>
                <a:ext cx="21" cy="1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r>
                  <a:rPr lang="pt-BR" sz="700">
                    <a:solidFill>
                      <a:srgbClr val="333300"/>
                    </a:solidFill>
                    <a:cs typeface="Arial" charset="0"/>
                  </a:rPr>
                  <a:t> </a:t>
                </a:r>
                <a:endParaRPr lang="pt-BR" sz="2000" b="1">
                  <a:solidFill>
                    <a:srgbClr val="3333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075" name="Rectangle 573"/>
              <p:cNvSpPr>
                <a:spLocks noChangeArrowheads="1"/>
              </p:cNvSpPr>
              <p:nvPr/>
            </p:nvSpPr>
            <p:spPr bwMode="auto">
              <a:xfrm>
                <a:off x="3216" y="3408"/>
                <a:ext cx="0" cy="1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endPara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</a:endParaRPr>
              </a:p>
            </p:txBody>
          </p:sp>
        </p:grpSp>
        <p:sp>
          <p:nvSpPr>
            <p:cNvPr id="16070" name="Text Box 574"/>
            <p:cNvSpPr txBox="1">
              <a:spLocks noChangeArrowheads="1"/>
            </p:cNvSpPr>
            <p:nvPr/>
          </p:nvSpPr>
          <p:spPr bwMode="auto">
            <a:xfrm>
              <a:off x="2256" y="4568"/>
              <a:ext cx="336" cy="1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COMPP</a:t>
              </a:r>
            </a:p>
          </p:txBody>
        </p:sp>
      </p:grpSp>
      <p:grpSp>
        <p:nvGrpSpPr>
          <p:cNvPr id="408558" name="Group 575"/>
          <p:cNvGrpSpPr>
            <a:grpSpLocks/>
          </p:cNvGrpSpPr>
          <p:nvPr/>
        </p:nvGrpSpPr>
        <p:grpSpPr bwMode="auto">
          <a:xfrm>
            <a:off x="3062288" y="1933575"/>
            <a:ext cx="481012" cy="261938"/>
            <a:chOff x="2565" y="4461"/>
            <a:chExt cx="288" cy="186"/>
          </a:xfrm>
        </p:grpSpPr>
        <p:grpSp>
          <p:nvGrpSpPr>
            <p:cNvPr id="408560" name="Group 576"/>
            <p:cNvGrpSpPr>
              <a:grpSpLocks/>
            </p:cNvGrpSpPr>
            <p:nvPr/>
          </p:nvGrpSpPr>
          <p:grpSpPr bwMode="auto">
            <a:xfrm>
              <a:off x="2591" y="4464"/>
              <a:ext cx="219" cy="183"/>
              <a:chOff x="3167" y="3333"/>
              <a:chExt cx="300" cy="246"/>
            </a:xfrm>
          </p:grpSpPr>
          <p:sp>
            <p:nvSpPr>
              <p:cNvPr id="16064" name="Oval 577"/>
              <p:cNvSpPr>
                <a:spLocks noChangeArrowheads="1"/>
              </p:cNvSpPr>
              <p:nvPr/>
            </p:nvSpPr>
            <p:spPr bwMode="auto">
              <a:xfrm>
                <a:off x="3195" y="3352"/>
                <a:ext cx="272" cy="22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065" name="Oval 578"/>
              <p:cNvSpPr>
                <a:spLocks noChangeArrowheads="1"/>
              </p:cNvSpPr>
              <p:nvPr/>
            </p:nvSpPr>
            <p:spPr bwMode="auto">
              <a:xfrm>
                <a:off x="3176" y="3333"/>
                <a:ext cx="264" cy="219"/>
              </a:xfrm>
              <a:prstGeom prst="ellipse">
                <a:avLst/>
              </a:prstGeom>
              <a:solidFill>
                <a:srgbClr val="66FFCC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066" name="Rectangle 579"/>
              <p:cNvSpPr>
                <a:spLocks noChangeArrowheads="1"/>
              </p:cNvSpPr>
              <p:nvPr/>
            </p:nvSpPr>
            <p:spPr bwMode="auto">
              <a:xfrm>
                <a:off x="3167" y="3414"/>
                <a:ext cx="42" cy="1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r>
                  <a:rPr lang="pt-BR" sz="700">
                    <a:solidFill>
                      <a:srgbClr val="333300"/>
                    </a:solidFill>
                    <a:cs typeface="Arial" charset="0"/>
                  </a:rPr>
                  <a:t>  </a:t>
                </a:r>
                <a:endParaRPr lang="pt-BR" sz="2000" b="1">
                  <a:solidFill>
                    <a:srgbClr val="3333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067" name="Rectangle 580"/>
              <p:cNvSpPr>
                <a:spLocks noChangeArrowheads="1"/>
              </p:cNvSpPr>
              <p:nvPr/>
            </p:nvSpPr>
            <p:spPr bwMode="auto">
              <a:xfrm>
                <a:off x="3200" y="3414"/>
                <a:ext cx="21" cy="1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r>
                  <a:rPr lang="pt-BR" sz="700">
                    <a:solidFill>
                      <a:srgbClr val="333300"/>
                    </a:solidFill>
                    <a:cs typeface="Arial" charset="0"/>
                  </a:rPr>
                  <a:t> </a:t>
                </a:r>
                <a:endParaRPr lang="pt-BR" sz="2000" b="1">
                  <a:solidFill>
                    <a:srgbClr val="3333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068" name="Rectangle 581"/>
              <p:cNvSpPr>
                <a:spLocks noChangeArrowheads="1"/>
              </p:cNvSpPr>
              <p:nvPr/>
            </p:nvSpPr>
            <p:spPr bwMode="auto">
              <a:xfrm>
                <a:off x="3216" y="3412"/>
                <a:ext cx="0" cy="1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endPara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</a:endParaRPr>
              </a:p>
            </p:txBody>
          </p:sp>
        </p:grpSp>
        <p:sp>
          <p:nvSpPr>
            <p:cNvPr id="16063" name="Text Box 582"/>
            <p:cNvSpPr txBox="1">
              <a:spLocks noChangeArrowheads="1"/>
            </p:cNvSpPr>
            <p:nvPr/>
          </p:nvSpPr>
          <p:spPr bwMode="auto">
            <a:xfrm>
              <a:off x="2565" y="4461"/>
              <a:ext cx="288" cy="17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lnSpc>
                  <a:spcPct val="80000"/>
                </a:lnSpc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Hosp.  Apoio</a:t>
              </a:r>
            </a:p>
          </p:txBody>
        </p:sp>
      </p:grpSp>
      <p:grpSp>
        <p:nvGrpSpPr>
          <p:cNvPr id="408561" name="Group 583"/>
          <p:cNvGrpSpPr>
            <a:grpSpLocks/>
          </p:cNvGrpSpPr>
          <p:nvPr/>
        </p:nvGrpSpPr>
        <p:grpSpPr bwMode="auto">
          <a:xfrm>
            <a:off x="4418013" y="5018088"/>
            <a:ext cx="247650" cy="207962"/>
            <a:chOff x="1662" y="1140"/>
            <a:chExt cx="148" cy="148"/>
          </a:xfrm>
        </p:grpSpPr>
        <p:sp>
          <p:nvSpPr>
            <p:cNvPr id="16057" name="Oval 584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58" name="Rectangle 585"/>
            <p:cNvSpPr>
              <a:spLocks noChangeArrowheads="1"/>
            </p:cNvSpPr>
            <p:nvPr/>
          </p:nvSpPr>
          <p:spPr bwMode="auto">
            <a:xfrm>
              <a:off x="1684" y="115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59" name="Oval 586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60" name="Rectangle 587"/>
            <p:cNvSpPr>
              <a:spLocks noChangeArrowheads="1"/>
            </p:cNvSpPr>
            <p:nvPr/>
          </p:nvSpPr>
          <p:spPr bwMode="auto">
            <a:xfrm>
              <a:off x="1673" y="1145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61" name="Rectangle 588"/>
            <p:cNvSpPr>
              <a:spLocks noChangeArrowheads="1"/>
            </p:cNvSpPr>
            <p:nvPr/>
          </p:nvSpPr>
          <p:spPr bwMode="auto">
            <a:xfrm>
              <a:off x="1669" y="1143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62" name="Group 589"/>
          <p:cNvGrpSpPr>
            <a:grpSpLocks/>
          </p:cNvGrpSpPr>
          <p:nvPr/>
        </p:nvGrpSpPr>
        <p:grpSpPr bwMode="auto">
          <a:xfrm>
            <a:off x="2820988" y="4030663"/>
            <a:ext cx="561975" cy="255587"/>
            <a:chOff x="2256" y="4560"/>
            <a:chExt cx="336" cy="183"/>
          </a:xfrm>
        </p:grpSpPr>
        <p:grpSp>
          <p:nvGrpSpPr>
            <p:cNvPr id="408563" name="Group 590"/>
            <p:cNvGrpSpPr>
              <a:grpSpLocks/>
            </p:cNvGrpSpPr>
            <p:nvPr/>
          </p:nvGrpSpPr>
          <p:grpSpPr bwMode="auto">
            <a:xfrm>
              <a:off x="2304" y="4560"/>
              <a:ext cx="218" cy="183"/>
              <a:chOff x="3168" y="3333"/>
              <a:chExt cx="299" cy="246"/>
            </a:xfrm>
          </p:grpSpPr>
          <p:sp>
            <p:nvSpPr>
              <p:cNvPr id="16052" name="Oval 591"/>
              <p:cNvSpPr>
                <a:spLocks noChangeArrowheads="1"/>
              </p:cNvSpPr>
              <p:nvPr/>
            </p:nvSpPr>
            <p:spPr bwMode="auto">
              <a:xfrm>
                <a:off x="3195" y="3352"/>
                <a:ext cx="272" cy="22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053" name="Oval 592"/>
              <p:cNvSpPr>
                <a:spLocks noChangeArrowheads="1"/>
              </p:cNvSpPr>
              <p:nvPr/>
            </p:nvSpPr>
            <p:spPr bwMode="auto">
              <a:xfrm>
                <a:off x="3176" y="3333"/>
                <a:ext cx="264" cy="219"/>
              </a:xfrm>
              <a:prstGeom prst="ellipse">
                <a:avLst/>
              </a:prstGeom>
              <a:solidFill>
                <a:srgbClr val="66FFCC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054" name="Rectangle 593"/>
              <p:cNvSpPr>
                <a:spLocks noChangeArrowheads="1"/>
              </p:cNvSpPr>
              <p:nvPr/>
            </p:nvSpPr>
            <p:spPr bwMode="auto">
              <a:xfrm>
                <a:off x="3168" y="3408"/>
                <a:ext cx="42" cy="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r>
                  <a:rPr lang="pt-BR" sz="700">
                    <a:solidFill>
                      <a:srgbClr val="333300"/>
                    </a:solidFill>
                    <a:cs typeface="Arial" charset="0"/>
                  </a:rPr>
                  <a:t>  </a:t>
                </a:r>
                <a:endParaRPr lang="pt-BR" sz="2000" b="1">
                  <a:solidFill>
                    <a:srgbClr val="3333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055" name="Rectangle 594"/>
              <p:cNvSpPr>
                <a:spLocks noChangeArrowheads="1"/>
              </p:cNvSpPr>
              <p:nvPr/>
            </p:nvSpPr>
            <p:spPr bwMode="auto">
              <a:xfrm>
                <a:off x="3202" y="3410"/>
                <a:ext cx="21" cy="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r>
                  <a:rPr lang="pt-BR" sz="700">
                    <a:solidFill>
                      <a:srgbClr val="333300"/>
                    </a:solidFill>
                    <a:cs typeface="Arial" charset="0"/>
                  </a:rPr>
                  <a:t> </a:t>
                </a:r>
                <a:endParaRPr lang="pt-BR" sz="2000" b="1">
                  <a:solidFill>
                    <a:srgbClr val="3333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056" name="Rectangle 595"/>
              <p:cNvSpPr>
                <a:spLocks noChangeArrowheads="1"/>
              </p:cNvSpPr>
              <p:nvPr/>
            </p:nvSpPr>
            <p:spPr bwMode="auto">
              <a:xfrm>
                <a:off x="3217" y="3408"/>
                <a:ext cx="0" cy="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endPara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</a:endParaRPr>
              </a:p>
            </p:txBody>
          </p:sp>
        </p:grpSp>
        <p:sp>
          <p:nvSpPr>
            <p:cNvPr id="16051" name="Text Box 596"/>
            <p:cNvSpPr txBox="1">
              <a:spLocks noChangeArrowheads="1"/>
            </p:cNvSpPr>
            <p:nvPr/>
          </p:nvSpPr>
          <p:spPr bwMode="auto">
            <a:xfrm>
              <a:off x="2256" y="4568"/>
              <a:ext cx="336" cy="1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  <a:sym typeface="Arial" charset="0"/>
                </a:rPr>
                <a:t>  </a:t>
              </a: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HSVP</a:t>
              </a:r>
            </a:p>
          </p:txBody>
        </p:sp>
      </p:grpSp>
      <p:grpSp>
        <p:nvGrpSpPr>
          <p:cNvPr id="408564" name="Group 597"/>
          <p:cNvGrpSpPr>
            <a:grpSpLocks/>
          </p:cNvGrpSpPr>
          <p:nvPr/>
        </p:nvGrpSpPr>
        <p:grpSpPr bwMode="auto">
          <a:xfrm>
            <a:off x="942975" y="4181475"/>
            <a:ext cx="249238" cy="207963"/>
            <a:chOff x="1662" y="1140"/>
            <a:chExt cx="148" cy="148"/>
          </a:xfrm>
        </p:grpSpPr>
        <p:sp>
          <p:nvSpPr>
            <p:cNvPr id="16045" name="Oval 598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46" name="Rectangle 599"/>
            <p:cNvSpPr>
              <a:spLocks noChangeArrowheads="1"/>
            </p:cNvSpPr>
            <p:nvPr/>
          </p:nvSpPr>
          <p:spPr bwMode="auto">
            <a:xfrm>
              <a:off x="1683" y="115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47" name="Oval 600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48" name="Rectangle 601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49" name="Rectangle 602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65" name="Group 603"/>
          <p:cNvGrpSpPr>
            <a:grpSpLocks/>
          </p:cNvGrpSpPr>
          <p:nvPr/>
        </p:nvGrpSpPr>
        <p:grpSpPr bwMode="auto">
          <a:xfrm>
            <a:off x="877888" y="4632325"/>
            <a:ext cx="247650" cy="207963"/>
            <a:chOff x="1662" y="1140"/>
            <a:chExt cx="148" cy="148"/>
          </a:xfrm>
        </p:grpSpPr>
        <p:sp>
          <p:nvSpPr>
            <p:cNvPr id="16040" name="Oval 604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41" name="Rectangle 605"/>
            <p:cNvSpPr>
              <a:spLocks noChangeArrowheads="1"/>
            </p:cNvSpPr>
            <p:nvPr/>
          </p:nvSpPr>
          <p:spPr bwMode="auto">
            <a:xfrm>
              <a:off x="1684" y="1157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42" name="Oval 606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43" name="Rectangle 607"/>
            <p:cNvSpPr>
              <a:spLocks noChangeArrowheads="1"/>
            </p:cNvSpPr>
            <p:nvPr/>
          </p:nvSpPr>
          <p:spPr bwMode="auto">
            <a:xfrm>
              <a:off x="1673" y="114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44" name="Rectangle 608"/>
            <p:cNvSpPr>
              <a:spLocks noChangeArrowheads="1"/>
            </p:cNvSpPr>
            <p:nvPr/>
          </p:nvSpPr>
          <p:spPr bwMode="auto">
            <a:xfrm>
              <a:off x="1669" y="1143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66" name="Group 609"/>
          <p:cNvGrpSpPr>
            <a:grpSpLocks/>
          </p:cNvGrpSpPr>
          <p:nvPr/>
        </p:nvGrpSpPr>
        <p:grpSpPr bwMode="auto">
          <a:xfrm>
            <a:off x="1209675" y="4068763"/>
            <a:ext cx="249238" cy="207962"/>
            <a:chOff x="1662" y="1140"/>
            <a:chExt cx="148" cy="148"/>
          </a:xfrm>
        </p:grpSpPr>
        <p:sp>
          <p:nvSpPr>
            <p:cNvPr id="16035" name="Oval 610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36" name="Rectangle 611"/>
            <p:cNvSpPr>
              <a:spLocks noChangeArrowheads="1"/>
            </p:cNvSpPr>
            <p:nvPr/>
          </p:nvSpPr>
          <p:spPr bwMode="auto">
            <a:xfrm>
              <a:off x="1683" y="1159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37" name="Oval 612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38" name="Rectangle 613"/>
            <p:cNvSpPr>
              <a:spLocks noChangeArrowheads="1"/>
            </p:cNvSpPr>
            <p:nvPr/>
          </p:nvSpPr>
          <p:spPr bwMode="auto">
            <a:xfrm>
              <a:off x="1672" y="114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39" name="Rectangle 614"/>
            <p:cNvSpPr>
              <a:spLocks noChangeArrowheads="1"/>
            </p:cNvSpPr>
            <p:nvPr/>
          </p:nvSpPr>
          <p:spPr bwMode="auto">
            <a:xfrm>
              <a:off x="1668" y="1144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67" name="Group 615"/>
          <p:cNvGrpSpPr>
            <a:grpSpLocks/>
          </p:cNvGrpSpPr>
          <p:nvPr/>
        </p:nvGrpSpPr>
        <p:grpSpPr bwMode="auto">
          <a:xfrm>
            <a:off x="815975" y="4406900"/>
            <a:ext cx="247650" cy="207963"/>
            <a:chOff x="1662" y="1140"/>
            <a:chExt cx="148" cy="148"/>
          </a:xfrm>
        </p:grpSpPr>
        <p:sp>
          <p:nvSpPr>
            <p:cNvPr id="16030" name="Oval 616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31" name="Rectangle 617"/>
            <p:cNvSpPr>
              <a:spLocks noChangeArrowheads="1"/>
            </p:cNvSpPr>
            <p:nvPr/>
          </p:nvSpPr>
          <p:spPr bwMode="auto">
            <a:xfrm>
              <a:off x="1684" y="1157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32" name="Oval 618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33" name="Rectangle 619"/>
            <p:cNvSpPr>
              <a:spLocks noChangeArrowheads="1"/>
            </p:cNvSpPr>
            <p:nvPr/>
          </p:nvSpPr>
          <p:spPr bwMode="auto">
            <a:xfrm>
              <a:off x="1673" y="114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34" name="Rectangle 620"/>
            <p:cNvSpPr>
              <a:spLocks noChangeArrowheads="1"/>
            </p:cNvSpPr>
            <p:nvPr/>
          </p:nvSpPr>
          <p:spPr bwMode="auto">
            <a:xfrm>
              <a:off x="1669" y="1143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68" name="Group 621"/>
          <p:cNvGrpSpPr>
            <a:grpSpLocks/>
          </p:cNvGrpSpPr>
          <p:nvPr/>
        </p:nvGrpSpPr>
        <p:grpSpPr bwMode="auto">
          <a:xfrm>
            <a:off x="1476375" y="1468438"/>
            <a:ext cx="401638" cy="207962"/>
            <a:chOff x="790" y="2088"/>
            <a:chExt cx="239" cy="148"/>
          </a:xfrm>
        </p:grpSpPr>
        <p:sp>
          <p:nvSpPr>
            <p:cNvPr id="16026" name="Oval 622"/>
            <p:cNvSpPr>
              <a:spLocks noChangeArrowheads="1"/>
            </p:cNvSpPr>
            <p:nvPr/>
          </p:nvSpPr>
          <p:spPr bwMode="auto">
            <a:xfrm>
              <a:off x="801" y="2099"/>
              <a:ext cx="22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27" name="Rectangle 623"/>
            <p:cNvSpPr>
              <a:spLocks noChangeArrowheads="1"/>
            </p:cNvSpPr>
            <p:nvPr/>
          </p:nvSpPr>
          <p:spPr bwMode="auto">
            <a:xfrm>
              <a:off x="839" y="2115"/>
              <a:ext cx="119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LRC</a:t>
              </a:r>
            </a:p>
          </p:txBody>
        </p:sp>
        <p:sp>
          <p:nvSpPr>
            <p:cNvPr id="16028" name="Oval 624"/>
            <p:cNvSpPr>
              <a:spLocks noChangeArrowheads="1"/>
            </p:cNvSpPr>
            <p:nvPr/>
          </p:nvSpPr>
          <p:spPr bwMode="auto">
            <a:xfrm>
              <a:off x="790" y="2088"/>
              <a:ext cx="219" cy="128"/>
            </a:xfrm>
            <a:prstGeom prst="ellipse">
              <a:avLst/>
            </a:prstGeom>
            <a:solidFill>
              <a:srgbClr val="FF00CC"/>
            </a:solidFill>
            <a:ln w="12700">
              <a:solidFill>
                <a:srgbClr val="FF00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29" name="Rectangle 625"/>
            <p:cNvSpPr>
              <a:spLocks noChangeArrowheads="1"/>
            </p:cNvSpPr>
            <p:nvPr/>
          </p:nvSpPr>
          <p:spPr bwMode="auto">
            <a:xfrm>
              <a:off x="823" y="2098"/>
              <a:ext cx="1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LRC</a:t>
              </a:r>
            </a:p>
          </p:txBody>
        </p:sp>
      </p:grpSp>
      <p:grpSp>
        <p:nvGrpSpPr>
          <p:cNvPr id="408569" name="Group 626"/>
          <p:cNvGrpSpPr>
            <a:grpSpLocks/>
          </p:cNvGrpSpPr>
          <p:nvPr/>
        </p:nvGrpSpPr>
        <p:grpSpPr bwMode="auto">
          <a:xfrm>
            <a:off x="1417638" y="2678113"/>
            <a:ext cx="247650" cy="207962"/>
            <a:chOff x="1662" y="1140"/>
            <a:chExt cx="148" cy="148"/>
          </a:xfrm>
        </p:grpSpPr>
        <p:sp>
          <p:nvSpPr>
            <p:cNvPr id="16021" name="Oval 627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22" name="Rectangle 628"/>
            <p:cNvSpPr>
              <a:spLocks noChangeArrowheads="1"/>
            </p:cNvSpPr>
            <p:nvPr/>
          </p:nvSpPr>
          <p:spPr bwMode="auto">
            <a:xfrm>
              <a:off x="1684" y="115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23" name="Oval 629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24" name="Rectangle 630"/>
            <p:cNvSpPr>
              <a:spLocks noChangeArrowheads="1"/>
            </p:cNvSpPr>
            <p:nvPr/>
          </p:nvSpPr>
          <p:spPr bwMode="auto">
            <a:xfrm>
              <a:off x="1673" y="1145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25" name="Rectangle 631"/>
            <p:cNvSpPr>
              <a:spLocks noChangeArrowheads="1"/>
            </p:cNvSpPr>
            <p:nvPr/>
          </p:nvSpPr>
          <p:spPr bwMode="auto">
            <a:xfrm>
              <a:off x="1669" y="1143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0" name="Group 632"/>
          <p:cNvGrpSpPr>
            <a:grpSpLocks/>
          </p:cNvGrpSpPr>
          <p:nvPr/>
        </p:nvGrpSpPr>
        <p:grpSpPr bwMode="auto">
          <a:xfrm>
            <a:off x="1789113" y="1712913"/>
            <a:ext cx="246062" cy="207962"/>
            <a:chOff x="1662" y="1140"/>
            <a:chExt cx="148" cy="148"/>
          </a:xfrm>
        </p:grpSpPr>
        <p:sp>
          <p:nvSpPr>
            <p:cNvPr id="16016" name="Oval 633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17" name="Rectangle 634"/>
            <p:cNvSpPr>
              <a:spLocks noChangeArrowheads="1"/>
            </p:cNvSpPr>
            <p:nvPr/>
          </p:nvSpPr>
          <p:spPr bwMode="auto">
            <a:xfrm>
              <a:off x="1684" y="1156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18" name="Oval 635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19" name="Rectangle 636"/>
            <p:cNvSpPr>
              <a:spLocks noChangeArrowheads="1"/>
            </p:cNvSpPr>
            <p:nvPr/>
          </p:nvSpPr>
          <p:spPr bwMode="auto">
            <a:xfrm>
              <a:off x="1672" y="1146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20" name="Rectangle 637"/>
            <p:cNvSpPr>
              <a:spLocks noChangeArrowheads="1"/>
            </p:cNvSpPr>
            <p:nvPr/>
          </p:nvSpPr>
          <p:spPr bwMode="auto">
            <a:xfrm>
              <a:off x="1668" y="1143"/>
              <a:ext cx="81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1" name="Group 638"/>
          <p:cNvGrpSpPr>
            <a:grpSpLocks/>
          </p:cNvGrpSpPr>
          <p:nvPr/>
        </p:nvGrpSpPr>
        <p:grpSpPr bwMode="auto">
          <a:xfrm>
            <a:off x="2152650" y="1820863"/>
            <a:ext cx="249238" cy="207962"/>
            <a:chOff x="1662" y="1140"/>
            <a:chExt cx="148" cy="148"/>
          </a:xfrm>
        </p:grpSpPr>
        <p:sp>
          <p:nvSpPr>
            <p:cNvPr id="16011" name="Oval 639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12" name="Rectangle 640"/>
            <p:cNvSpPr>
              <a:spLocks noChangeArrowheads="1"/>
            </p:cNvSpPr>
            <p:nvPr/>
          </p:nvSpPr>
          <p:spPr bwMode="auto">
            <a:xfrm>
              <a:off x="1683" y="1158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13" name="Oval 641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14" name="Rectangle 642"/>
            <p:cNvSpPr>
              <a:spLocks noChangeArrowheads="1"/>
            </p:cNvSpPr>
            <p:nvPr/>
          </p:nvSpPr>
          <p:spPr bwMode="auto">
            <a:xfrm>
              <a:off x="1672" y="1145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15" name="Rectangle 643"/>
            <p:cNvSpPr>
              <a:spLocks noChangeArrowheads="1"/>
            </p:cNvSpPr>
            <p:nvPr/>
          </p:nvSpPr>
          <p:spPr bwMode="auto">
            <a:xfrm>
              <a:off x="1668" y="1145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2" name="Group 644"/>
          <p:cNvGrpSpPr>
            <a:grpSpLocks/>
          </p:cNvGrpSpPr>
          <p:nvPr/>
        </p:nvGrpSpPr>
        <p:grpSpPr bwMode="auto">
          <a:xfrm>
            <a:off x="2392363" y="2079625"/>
            <a:ext cx="249237" cy="207963"/>
            <a:chOff x="1662" y="1140"/>
            <a:chExt cx="148" cy="148"/>
          </a:xfrm>
        </p:grpSpPr>
        <p:sp>
          <p:nvSpPr>
            <p:cNvPr id="16006" name="Oval 645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07" name="Rectangle 646"/>
            <p:cNvSpPr>
              <a:spLocks noChangeArrowheads="1"/>
            </p:cNvSpPr>
            <p:nvPr/>
          </p:nvSpPr>
          <p:spPr bwMode="auto">
            <a:xfrm>
              <a:off x="1683" y="115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08" name="Oval 647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09" name="Rectangle 648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10" name="Rectangle 649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3" name="Group 650"/>
          <p:cNvGrpSpPr>
            <a:grpSpLocks/>
          </p:cNvGrpSpPr>
          <p:nvPr/>
        </p:nvGrpSpPr>
        <p:grpSpPr bwMode="auto">
          <a:xfrm>
            <a:off x="2349500" y="2319338"/>
            <a:ext cx="247650" cy="207962"/>
            <a:chOff x="1494" y="1602"/>
            <a:chExt cx="148" cy="148"/>
          </a:xfrm>
        </p:grpSpPr>
        <p:sp>
          <p:nvSpPr>
            <p:cNvPr id="16001" name="Oval 651"/>
            <p:cNvSpPr>
              <a:spLocks noChangeArrowheads="1"/>
            </p:cNvSpPr>
            <p:nvPr/>
          </p:nvSpPr>
          <p:spPr bwMode="auto">
            <a:xfrm>
              <a:off x="1505" y="1613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02" name="Rectangle 652"/>
            <p:cNvSpPr>
              <a:spLocks noChangeArrowheads="1"/>
            </p:cNvSpPr>
            <p:nvPr/>
          </p:nvSpPr>
          <p:spPr bwMode="auto">
            <a:xfrm>
              <a:off x="1516" y="1619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03" name="Oval 653"/>
            <p:cNvSpPr>
              <a:spLocks noChangeArrowheads="1"/>
            </p:cNvSpPr>
            <p:nvPr/>
          </p:nvSpPr>
          <p:spPr bwMode="auto">
            <a:xfrm>
              <a:off x="1494" y="1602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04" name="Rectangle 654"/>
            <p:cNvSpPr>
              <a:spLocks noChangeArrowheads="1"/>
            </p:cNvSpPr>
            <p:nvPr/>
          </p:nvSpPr>
          <p:spPr bwMode="auto">
            <a:xfrm>
              <a:off x="1504" y="1608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05" name="Rectangle 655"/>
            <p:cNvSpPr>
              <a:spLocks noChangeArrowheads="1"/>
            </p:cNvSpPr>
            <p:nvPr/>
          </p:nvSpPr>
          <p:spPr bwMode="auto">
            <a:xfrm>
              <a:off x="1500" y="160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4" name="Group 656"/>
          <p:cNvGrpSpPr>
            <a:grpSpLocks/>
          </p:cNvGrpSpPr>
          <p:nvPr/>
        </p:nvGrpSpPr>
        <p:grpSpPr bwMode="auto">
          <a:xfrm>
            <a:off x="1968500" y="2662238"/>
            <a:ext cx="249238" cy="209550"/>
            <a:chOff x="1662" y="1140"/>
            <a:chExt cx="148" cy="148"/>
          </a:xfrm>
        </p:grpSpPr>
        <p:sp>
          <p:nvSpPr>
            <p:cNvPr id="15996" name="Oval 657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97" name="Rectangle 658"/>
            <p:cNvSpPr>
              <a:spLocks noChangeArrowheads="1"/>
            </p:cNvSpPr>
            <p:nvPr/>
          </p:nvSpPr>
          <p:spPr bwMode="auto">
            <a:xfrm>
              <a:off x="1683" y="115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98" name="Oval 659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99" name="Rectangle 660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6000" name="Rectangle 661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5" name="Group 662"/>
          <p:cNvGrpSpPr>
            <a:grpSpLocks/>
          </p:cNvGrpSpPr>
          <p:nvPr/>
        </p:nvGrpSpPr>
        <p:grpSpPr bwMode="auto">
          <a:xfrm>
            <a:off x="1085850" y="2322513"/>
            <a:ext cx="249238" cy="207962"/>
            <a:chOff x="1662" y="1140"/>
            <a:chExt cx="148" cy="148"/>
          </a:xfrm>
        </p:grpSpPr>
        <p:sp>
          <p:nvSpPr>
            <p:cNvPr id="15991" name="Oval 663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92" name="Rectangle 664"/>
            <p:cNvSpPr>
              <a:spLocks noChangeArrowheads="1"/>
            </p:cNvSpPr>
            <p:nvPr/>
          </p:nvSpPr>
          <p:spPr bwMode="auto">
            <a:xfrm>
              <a:off x="1683" y="115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93" name="Oval 665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94" name="Rectangle 666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95" name="Rectangle 667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6256" name="Group 668"/>
          <p:cNvGrpSpPr>
            <a:grpSpLocks/>
          </p:cNvGrpSpPr>
          <p:nvPr/>
        </p:nvGrpSpPr>
        <p:grpSpPr bwMode="auto">
          <a:xfrm>
            <a:off x="1068388" y="2093913"/>
            <a:ext cx="247650" cy="209550"/>
            <a:chOff x="1662" y="1140"/>
            <a:chExt cx="148" cy="148"/>
          </a:xfrm>
        </p:grpSpPr>
        <p:sp>
          <p:nvSpPr>
            <p:cNvPr id="15986" name="Oval 669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87" name="Rectangle 670"/>
            <p:cNvSpPr>
              <a:spLocks noChangeArrowheads="1"/>
            </p:cNvSpPr>
            <p:nvPr/>
          </p:nvSpPr>
          <p:spPr bwMode="auto">
            <a:xfrm>
              <a:off x="1684" y="115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88" name="Oval 671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89" name="Rectangle 672"/>
            <p:cNvSpPr>
              <a:spLocks noChangeArrowheads="1"/>
            </p:cNvSpPr>
            <p:nvPr/>
          </p:nvSpPr>
          <p:spPr bwMode="auto">
            <a:xfrm>
              <a:off x="1673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90" name="Rectangle 673"/>
            <p:cNvSpPr>
              <a:spLocks noChangeArrowheads="1"/>
            </p:cNvSpPr>
            <p:nvPr/>
          </p:nvSpPr>
          <p:spPr bwMode="auto">
            <a:xfrm>
              <a:off x="1669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6263" name="Group 674"/>
          <p:cNvGrpSpPr>
            <a:grpSpLocks/>
          </p:cNvGrpSpPr>
          <p:nvPr/>
        </p:nvGrpSpPr>
        <p:grpSpPr bwMode="auto">
          <a:xfrm>
            <a:off x="2209800" y="2525713"/>
            <a:ext cx="242888" cy="209550"/>
            <a:chOff x="1662" y="1140"/>
            <a:chExt cx="148" cy="148"/>
          </a:xfrm>
        </p:grpSpPr>
        <p:sp>
          <p:nvSpPr>
            <p:cNvPr id="15981" name="Oval 675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82" name="Rectangle 676"/>
            <p:cNvSpPr>
              <a:spLocks noChangeArrowheads="1"/>
            </p:cNvSpPr>
            <p:nvPr/>
          </p:nvSpPr>
          <p:spPr bwMode="auto">
            <a:xfrm>
              <a:off x="1686" y="1155"/>
              <a:ext cx="8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83" name="Oval 677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84" name="Rectangle 678"/>
            <p:cNvSpPr>
              <a:spLocks noChangeArrowheads="1"/>
            </p:cNvSpPr>
            <p:nvPr/>
          </p:nvSpPr>
          <p:spPr bwMode="auto">
            <a:xfrm>
              <a:off x="1672" y="1145"/>
              <a:ext cx="8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85" name="Rectangle 679"/>
            <p:cNvSpPr>
              <a:spLocks noChangeArrowheads="1"/>
            </p:cNvSpPr>
            <p:nvPr/>
          </p:nvSpPr>
          <p:spPr bwMode="auto">
            <a:xfrm>
              <a:off x="1671" y="1143"/>
              <a:ext cx="8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6278" name="Group 680"/>
          <p:cNvGrpSpPr>
            <a:grpSpLocks/>
          </p:cNvGrpSpPr>
          <p:nvPr/>
        </p:nvGrpSpPr>
        <p:grpSpPr bwMode="auto">
          <a:xfrm>
            <a:off x="6627813" y="3152775"/>
            <a:ext cx="247650" cy="207963"/>
            <a:chOff x="1662" y="1140"/>
            <a:chExt cx="148" cy="148"/>
          </a:xfrm>
        </p:grpSpPr>
        <p:sp>
          <p:nvSpPr>
            <p:cNvPr id="15976" name="Oval 681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77" name="Rectangle 682"/>
            <p:cNvSpPr>
              <a:spLocks noChangeArrowheads="1"/>
            </p:cNvSpPr>
            <p:nvPr/>
          </p:nvSpPr>
          <p:spPr bwMode="auto">
            <a:xfrm>
              <a:off x="1684" y="1157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78" name="Oval 683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79" name="Rectangle 684"/>
            <p:cNvSpPr>
              <a:spLocks noChangeArrowheads="1"/>
            </p:cNvSpPr>
            <p:nvPr/>
          </p:nvSpPr>
          <p:spPr bwMode="auto">
            <a:xfrm>
              <a:off x="1673" y="114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80" name="Rectangle 685"/>
            <p:cNvSpPr>
              <a:spLocks noChangeArrowheads="1"/>
            </p:cNvSpPr>
            <p:nvPr/>
          </p:nvSpPr>
          <p:spPr bwMode="auto">
            <a:xfrm>
              <a:off x="1669" y="1143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6283" name="Group 686"/>
          <p:cNvGrpSpPr>
            <a:grpSpLocks/>
          </p:cNvGrpSpPr>
          <p:nvPr/>
        </p:nvGrpSpPr>
        <p:grpSpPr bwMode="auto">
          <a:xfrm>
            <a:off x="7751763" y="1354138"/>
            <a:ext cx="247650" cy="209550"/>
            <a:chOff x="1662" y="1140"/>
            <a:chExt cx="148" cy="148"/>
          </a:xfrm>
        </p:grpSpPr>
        <p:sp>
          <p:nvSpPr>
            <p:cNvPr id="15971" name="Oval 687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72" name="Rectangle 688"/>
            <p:cNvSpPr>
              <a:spLocks noChangeArrowheads="1"/>
            </p:cNvSpPr>
            <p:nvPr/>
          </p:nvSpPr>
          <p:spPr bwMode="auto">
            <a:xfrm>
              <a:off x="1684" y="115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73" name="Oval 689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74" name="Rectangle 690"/>
            <p:cNvSpPr>
              <a:spLocks noChangeArrowheads="1"/>
            </p:cNvSpPr>
            <p:nvPr/>
          </p:nvSpPr>
          <p:spPr bwMode="auto">
            <a:xfrm>
              <a:off x="1673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75" name="Rectangle 691"/>
            <p:cNvSpPr>
              <a:spLocks noChangeArrowheads="1"/>
            </p:cNvSpPr>
            <p:nvPr/>
          </p:nvSpPr>
          <p:spPr bwMode="auto">
            <a:xfrm>
              <a:off x="1669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6" name="Group 692"/>
          <p:cNvGrpSpPr>
            <a:grpSpLocks/>
          </p:cNvGrpSpPr>
          <p:nvPr/>
        </p:nvGrpSpPr>
        <p:grpSpPr bwMode="auto">
          <a:xfrm>
            <a:off x="5003800" y="1458913"/>
            <a:ext cx="209550" cy="222250"/>
            <a:chOff x="1662" y="1140"/>
            <a:chExt cx="148" cy="150"/>
          </a:xfrm>
        </p:grpSpPr>
        <p:sp>
          <p:nvSpPr>
            <p:cNvPr id="15966" name="Oval 693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67" name="Rectangle 694"/>
            <p:cNvSpPr>
              <a:spLocks noChangeArrowheads="1"/>
            </p:cNvSpPr>
            <p:nvPr/>
          </p:nvSpPr>
          <p:spPr bwMode="auto">
            <a:xfrm>
              <a:off x="1684" y="1159"/>
              <a:ext cx="95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68" name="Oval 695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69" name="Rectangle 696"/>
            <p:cNvSpPr>
              <a:spLocks noChangeArrowheads="1"/>
            </p:cNvSpPr>
            <p:nvPr/>
          </p:nvSpPr>
          <p:spPr bwMode="auto">
            <a:xfrm>
              <a:off x="1672" y="1145"/>
              <a:ext cx="8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70" name="Rectangle 697"/>
            <p:cNvSpPr>
              <a:spLocks noChangeArrowheads="1"/>
            </p:cNvSpPr>
            <p:nvPr/>
          </p:nvSpPr>
          <p:spPr bwMode="auto">
            <a:xfrm>
              <a:off x="1668" y="1145"/>
              <a:ext cx="95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7" name="Group 698"/>
          <p:cNvGrpSpPr>
            <a:grpSpLocks/>
          </p:cNvGrpSpPr>
          <p:nvPr/>
        </p:nvGrpSpPr>
        <p:grpSpPr bwMode="auto">
          <a:xfrm>
            <a:off x="4660900" y="1603375"/>
            <a:ext cx="247650" cy="207963"/>
            <a:chOff x="1662" y="1140"/>
            <a:chExt cx="148" cy="148"/>
          </a:xfrm>
        </p:grpSpPr>
        <p:sp>
          <p:nvSpPr>
            <p:cNvPr id="15961" name="Oval 699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62" name="Rectangle 700"/>
            <p:cNvSpPr>
              <a:spLocks noChangeArrowheads="1"/>
            </p:cNvSpPr>
            <p:nvPr/>
          </p:nvSpPr>
          <p:spPr bwMode="auto">
            <a:xfrm>
              <a:off x="1684" y="1157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63" name="Oval 701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64" name="Rectangle 702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65" name="Rectangle 703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8" name="Group 704"/>
          <p:cNvGrpSpPr>
            <a:grpSpLocks/>
          </p:cNvGrpSpPr>
          <p:nvPr/>
        </p:nvGrpSpPr>
        <p:grpSpPr bwMode="auto">
          <a:xfrm>
            <a:off x="3375025" y="2813050"/>
            <a:ext cx="247650" cy="207963"/>
            <a:chOff x="2504" y="2176"/>
            <a:chExt cx="148" cy="148"/>
          </a:xfrm>
        </p:grpSpPr>
        <p:sp>
          <p:nvSpPr>
            <p:cNvPr id="15956" name="Oval 705"/>
            <p:cNvSpPr>
              <a:spLocks noChangeArrowheads="1"/>
            </p:cNvSpPr>
            <p:nvPr/>
          </p:nvSpPr>
          <p:spPr bwMode="auto">
            <a:xfrm>
              <a:off x="2515" y="2187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57" name="Rectangle 706"/>
            <p:cNvSpPr>
              <a:spLocks noChangeArrowheads="1"/>
            </p:cNvSpPr>
            <p:nvPr/>
          </p:nvSpPr>
          <p:spPr bwMode="auto">
            <a:xfrm>
              <a:off x="2526" y="2192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58" name="Oval 707"/>
            <p:cNvSpPr>
              <a:spLocks noChangeArrowheads="1"/>
            </p:cNvSpPr>
            <p:nvPr/>
          </p:nvSpPr>
          <p:spPr bwMode="auto">
            <a:xfrm>
              <a:off x="2504" y="2176"/>
              <a:ext cx="136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59" name="Rectangle 708"/>
            <p:cNvSpPr>
              <a:spLocks noChangeArrowheads="1"/>
            </p:cNvSpPr>
            <p:nvPr/>
          </p:nvSpPr>
          <p:spPr bwMode="auto">
            <a:xfrm>
              <a:off x="2514" y="2181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60" name="Rectangle 709"/>
            <p:cNvSpPr>
              <a:spLocks noChangeArrowheads="1"/>
            </p:cNvSpPr>
            <p:nvPr/>
          </p:nvSpPr>
          <p:spPr bwMode="auto">
            <a:xfrm>
              <a:off x="2510" y="2178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79" name="Group 710"/>
          <p:cNvGrpSpPr>
            <a:grpSpLocks/>
          </p:cNvGrpSpPr>
          <p:nvPr/>
        </p:nvGrpSpPr>
        <p:grpSpPr bwMode="auto">
          <a:xfrm>
            <a:off x="4425950" y="2879725"/>
            <a:ext cx="247650" cy="207963"/>
            <a:chOff x="1662" y="1140"/>
            <a:chExt cx="148" cy="148"/>
          </a:xfrm>
        </p:grpSpPr>
        <p:sp>
          <p:nvSpPr>
            <p:cNvPr id="15951" name="Oval 711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52" name="Rectangle 712"/>
            <p:cNvSpPr>
              <a:spLocks noChangeArrowheads="1"/>
            </p:cNvSpPr>
            <p:nvPr/>
          </p:nvSpPr>
          <p:spPr bwMode="auto">
            <a:xfrm>
              <a:off x="1684" y="115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53" name="Oval 713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54" name="Rectangle 714"/>
            <p:cNvSpPr>
              <a:spLocks noChangeArrowheads="1"/>
            </p:cNvSpPr>
            <p:nvPr/>
          </p:nvSpPr>
          <p:spPr bwMode="auto">
            <a:xfrm>
              <a:off x="1673" y="1145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55" name="Rectangle 715"/>
            <p:cNvSpPr>
              <a:spLocks noChangeArrowheads="1"/>
            </p:cNvSpPr>
            <p:nvPr/>
          </p:nvSpPr>
          <p:spPr bwMode="auto">
            <a:xfrm>
              <a:off x="1669" y="1142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80" name="Group 716"/>
          <p:cNvGrpSpPr>
            <a:grpSpLocks/>
          </p:cNvGrpSpPr>
          <p:nvPr/>
        </p:nvGrpSpPr>
        <p:grpSpPr bwMode="auto">
          <a:xfrm>
            <a:off x="2087563" y="3330575"/>
            <a:ext cx="246062" cy="207963"/>
            <a:chOff x="1662" y="1140"/>
            <a:chExt cx="148" cy="148"/>
          </a:xfrm>
        </p:grpSpPr>
        <p:sp>
          <p:nvSpPr>
            <p:cNvPr id="15946" name="Oval 717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47" name="Rectangle 718"/>
            <p:cNvSpPr>
              <a:spLocks noChangeArrowheads="1"/>
            </p:cNvSpPr>
            <p:nvPr/>
          </p:nvSpPr>
          <p:spPr bwMode="auto">
            <a:xfrm>
              <a:off x="1684" y="1156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48" name="Oval 719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49" name="Rectangle 720"/>
            <p:cNvSpPr>
              <a:spLocks noChangeArrowheads="1"/>
            </p:cNvSpPr>
            <p:nvPr/>
          </p:nvSpPr>
          <p:spPr bwMode="auto">
            <a:xfrm>
              <a:off x="1672" y="1146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50" name="Rectangle 721"/>
            <p:cNvSpPr>
              <a:spLocks noChangeArrowheads="1"/>
            </p:cNvSpPr>
            <p:nvPr/>
          </p:nvSpPr>
          <p:spPr bwMode="auto">
            <a:xfrm>
              <a:off x="1669" y="1143"/>
              <a:ext cx="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sp>
        <p:nvSpPr>
          <p:cNvPr id="15634" name="Oval 722"/>
          <p:cNvSpPr>
            <a:spLocks noChangeArrowheads="1"/>
          </p:cNvSpPr>
          <p:nvPr/>
        </p:nvSpPr>
        <p:spPr bwMode="auto">
          <a:xfrm>
            <a:off x="1847850" y="3625850"/>
            <a:ext cx="733425" cy="581025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635" name="Line 723"/>
          <p:cNvSpPr>
            <a:spLocks noChangeShapeType="1"/>
          </p:cNvSpPr>
          <p:nvPr/>
        </p:nvSpPr>
        <p:spPr bwMode="auto">
          <a:xfrm>
            <a:off x="3517900" y="3487738"/>
            <a:ext cx="344488" cy="2714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08581" name="Group 724"/>
          <p:cNvGrpSpPr>
            <a:grpSpLocks/>
          </p:cNvGrpSpPr>
          <p:nvPr/>
        </p:nvGrpSpPr>
        <p:grpSpPr bwMode="auto">
          <a:xfrm>
            <a:off x="3382963" y="3330575"/>
            <a:ext cx="254000" cy="207963"/>
            <a:chOff x="1994" y="2472"/>
            <a:chExt cx="153" cy="148"/>
          </a:xfrm>
        </p:grpSpPr>
        <p:sp>
          <p:nvSpPr>
            <p:cNvPr id="15942" name="Oval 725"/>
            <p:cNvSpPr>
              <a:spLocks noChangeArrowheads="1"/>
            </p:cNvSpPr>
            <p:nvPr/>
          </p:nvSpPr>
          <p:spPr bwMode="auto">
            <a:xfrm>
              <a:off x="2010" y="2483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43" name="Rectangle 726"/>
            <p:cNvSpPr>
              <a:spLocks noChangeArrowheads="1"/>
            </p:cNvSpPr>
            <p:nvPr/>
          </p:nvSpPr>
          <p:spPr bwMode="auto">
            <a:xfrm>
              <a:off x="2009" y="2502"/>
              <a:ext cx="12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  <p:sp>
          <p:nvSpPr>
            <p:cNvPr id="15944" name="Oval 727"/>
            <p:cNvSpPr>
              <a:spLocks noChangeArrowheads="1"/>
            </p:cNvSpPr>
            <p:nvPr/>
          </p:nvSpPr>
          <p:spPr bwMode="auto">
            <a:xfrm>
              <a:off x="1999" y="2472"/>
              <a:ext cx="128" cy="128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rgbClr val="3333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45" name="Rectangle 728"/>
            <p:cNvSpPr>
              <a:spLocks noChangeArrowheads="1"/>
            </p:cNvSpPr>
            <p:nvPr/>
          </p:nvSpPr>
          <p:spPr bwMode="auto">
            <a:xfrm>
              <a:off x="1994" y="2487"/>
              <a:ext cx="106" cy="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600" b="1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</p:grpSp>
      <p:grpSp>
        <p:nvGrpSpPr>
          <p:cNvPr id="408582" name="Group 729"/>
          <p:cNvGrpSpPr>
            <a:grpSpLocks/>
          </p:cNvGrpSpPr>
          <p:nvPr/>
        </p:nvGrpSpPr>
        <p:grpSpPr bwMode="auto">
          <a:xfrm>
            <a:off x="3260725" y="4773613"/>
            <a:ext cx="258763" cy="209550"/>
            <a:chOff x="3847" y="4395"/>
            <a:chExt cx="154" cy="149"/>
          </a:xfrm>
        </p:grpSpPr>
        <p:sp>
          <p:nvSpPr>
            <p:cNvPr id="15939" name="Oval 730"/>
            <p:cNvSpPr>
              <a:spLocks noChangeArrowheads="1"/>
            </p:cNvSpPr>
            <p:nvPr/>
          </p:nvSpPr>
          <p:spPr bwMode="auto">
            <a:xfrm>
              <a:off x="3863" y="4406"/>
              <a:ext cx="138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40" name="Oval 731"/>
            <p:cNvSpPr>
              <a:spLocks noChangeArrowheads="1"/>
            </p:cNvSpPr>
            <p:nvPr/>
          </p:nvSpPr>
          <p:spPr bwMode="auto">
            <a:xfrm>
              <a:off x="3852" y="4395"/>
              <a:ext cx="129" cy="129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rgbClr val="3333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41" name="Rectangle 732"/>
            <p:cNvSpPr>
              <a:spLocks noChangeArrowheads="1"/>
            </p:cNvSpPr>
            <p:nvPr/>
          </p:nvSpPr>
          <p:spPr bwMode="auto">
            <a:xfrm>
              <a:off x="3847" y="4411"/>
              <a:ext cx="105" cy="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6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</p:grpSp>
      <p:sp>
        <p:nvSpPr>
          <p:cNvPr id="15638" name="Oval 733"/>
          <p:cNvSpPr>
            <a:spLocks noChangeArrowheads="1"/>
          </p:cNvSpPr>
          <p:nvPr/>
        </p:nvSpPr>
        <p:spPr bwMode="auto">
          <a:xfrm>
            <a:off x="1138238" y="4298950"/>
            <a:ext cx="731837" cy="541338"/>
          </a:xfrm>
          <a:prstGeom prst="ellipse">
            <a:avLst/>
          </a:prstGeom>
          <a:solidFill>
            <a:srgbClr val="99FF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639" name="Line 734"/>
          <p:cNvSpPr>
            <a:spLocks noChangeShapeType="1"/>
          </p:cNvSpPr>
          <p:nvPr/>
        </p:nvSpPr>
        <p:spPr bwMode="auto">
          <a:xfrm>
            <a:off x="4111625" y="4779963"/>
            <a:ext cx="33338" cy="1063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08583" name="Group 735"/>
          <p:cNvGrpSpPr>
            <a:grpSpLocks/>
          </p:cNvGrpSpPr>
          <p:nvPr/>
        </p:nvGrpSpPr>
        <p:grpSpPr bwMode="auto">
          <a:xfrm>
            <a:off x="5302250" y="1417638"/>
            <a:ext cx="247650" cy="207962"/>
            <a:chOff x="1662" y="1140"/>
            <a:chExt cx="148" cy="148"/>
          </a:xfrm>
        </p:grpSpPr>
        <p:sp>
          <p:nvSpPr>
            <p:cNvPr id="15934" name="Oval 736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35" name="Rectangle 737"/>
            <p:cNvSpPr>
              <a:spLocks noChangeArrowheads="1"/>
            </p:cNvSpPr>
            <p:nvPr/>
          </p:nvSpPr>
          <p:spPr bwMode="auto">
            <a:xfrm>
              <a:off x="1684" y="1156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36" name="Oval 738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37" name="Rectangle 739"/>
            <p:cNvSpPr>
              <a:spLocks noChangeArrowheads="1"/>
            </p:cNvSpPr>
            <p:nvPr/>
          </p:nvSpPr>
          <p:spPr bwMode="auto">
            <a:xfrm>
              <a:off x="1673" y="1145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938" name="Rectangle 740"/>
            <p:cNvSpPr>
              <a:spLocks noChangeArrowheads="1"/>
            </p:cNvSpPr>
            <p:nvPr/>
          </p:nvSpPr>
          <p:spPr bwMode="auto">
            <a:xfrm>
              <a:off x="1669" y="1142"/>
              <a:ext cx="8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408584" name="Group 741"/>
          <p:cNvGrpSpPr>
            <a:grpSpLocks/>
          </p:cNvGrpSpPr>
          <p:nvPr/>
        </p:nvGrpSpPr>
        <p:grpSpPr bwMode="auto">
          <a:xfrm>
            <a:off x="2600325" y="2887663"/>
            <a:ext cx="882650" cy="274637"/>
            <a:chOff x="3922" y="2068"/>
            <a:chExt cx="528" cy="194"/>
          </a:xfrm>
        </p:grpSpPr>
        <p:sp>
          <p:nvSpPr>
            <p:cNvPr id="15932" name="Oval 742"/>
            <p:cNvSpPr>
              <a:spLocks noChangeArrowheads="1"/>
            </p:cNvSpPr>
            <p:nvPr/>
          </p:nvSpPr>
          <p:spPr bwMode="auto">
            <a:xfrm>
              <a:off x="3962" y="2068"/>
              <a:ext cx="208" cy="194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rgbClr val="CCFF33"/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pPr defTabSz="631825" eaLnBrk="0" hangingPunct="0"/>
              <a:endParaRPr lang="pt-BR" sz="700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5933" name="Text Box 743"/>
            <p:cNvSpPr txBox="1">
              <a:spLocks noChangeArrowheads="1"/>
            </p:cNvSpPr>
            <p:nvPr/>
          </p:nvSpPr>
          <p:spPr bwMode="auto">
            <a:xfrm>
              <a:off x="3922" y="2116"/>
              <a:ext cx="528" cy="12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 HFA</a:t>
              </a:r>
            </a:p>
          </p:txBody>
        </p:sp>
      </p:grpSp>
      <p:grpSp>
        <p:nvGrpSpPr>
          <p:cNvPr id="408586" name="Group 744"/>
          <p:cNvGrpSpPr>
            <a:grpSpLocks/>
          </p:cNvGrpSpPr>
          <p:nvPr/>
        </p:nvGrpSpPr>
        <p:grpSpPr bwMode="auto">
          <a:xfrm>
            <a:off x="2903538" y="3079750"/>
            <a:ext cx="881062" cy="273050"/>
            <a:chOff x="3552" y="1920"/>
            <a:chExt cx="528" cy="194"/>
          </a:xfrm>
        </p:grpSpPr>
        <p:sp>
          <p:nvSpPr>
            <p:cNvPr id="15930" name="Oval 745"/>
            <p:cNvSpPr>
              <a:spLocks noChangeArrowheads="1"/>
            </p:cNvSpPr>
            <p:nvPr/>
          </p:nvSpPr>
          <p:spPr bwMode="auto">
            <a:xfrm>
              <a:off x="3592" y="1920"/>
              <a:ext cx="208" cy="194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rgbClr val="CCFF33"/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pPr defTabSz="631825" eaLnBrk="0" hangingPunct="0"/>
              <a:endParaRPr lang="pt-BR" sz="700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5931" name="Text Box 746"/>
            <p:cNvSpPr txBox="1">
              <a:spLocks noChangeArrowheads="1"/>
            </p:cNvSpPr>
            <p:nvPr/>
          </p:nvSpPr>
          <p:spPr bwMode="auto">
            <a:xfrm>
              <a:off x="3552" y="1968"/>
              <a:ext cx="528" cy="1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CBMDF</a:t>
              </a:r>
            </a:p>
          </p:txBody>
        </p:sp>
      </p:grpSp>
      <p:grpSp>
        <p:nvGrpSpPr>
          <p:cNvPr id="408587" name="Group 747"/>
          <p:cNvGrpSpPr>
            <a:grpSpLocks/>
          </p:cNvGrpSpPr>
          <p:nvPr/>
        </p:nvGrpSpPr>
        <p:grpSpPr bwMode="auto">
          <a:xfrm>
            <a:off x="5170488" y="4930775"/>
            <a:ext cx="877887" cy="273050"/>
            <a:chOff x="3456" y="1824"/>
            <a:chExt cx="528" cy="194"/>
          </a:xfrm>
        </p:grpSpPr>
        <p:sp>
          <p:nvSpPr>
            <p:cNvPr id="15928" name="Oval 748"/>
            <p:cNvSpPr>
              <a:spLocks noChangeArrowheads="1"/>
            </p:cNvSpPr>
            <p:nvPr/>
          </p:nvSpPr>
          <p:spPr bwMode="auto">
            <a:xfrm>
              <a:off x="3496" y="1824"/>
              <a:ext cx="208" cy="194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rgbClr val="CCFF33"/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pPr defTabSz="631825" eaLnBrk="0" hangingPunct="0"/>
              <a:endParaRPr lang="pt-BR" sz="700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5929" name="Text Box 749"/>
            <p:cNvSpPr txBox="1">
              <a:spLocks noChangeArrowheads="1"/>
            </p:cNvSpPr>
            <p:nvPr/>
          </p:nvSpPr>
          <p:spPr bwMode="auto">
            <a:xfrm>
              <a:off x="3456" y="1854"/>
              <a:ext cx="528" cy="1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SARAH</a:t>
              </a:r>
            </a:p>
          </p:txBody>
        </p:sp>
      </p:grpSp>
      <p:grpSp>
        <p:nvGrpSpPr>
          <p:cNvPr id="408588" name="Group 750"/>
          <p:cNvGrpSpPr>
            <a:grpSpLocks/>
          </p:cNvGrpSpPr>
          <p:nvPr/>
        </p:nvGrpSpPr>
        <p:grpSpPr bwMode="auto">
          <a:xfrm>
            <a:off x="4425950" y="3487738"/>
            <a:ext cx="530225" cy="249237"/>
            <a:chOff x="2880" y="2409"/>
            <a:chExt cx="336" cy="183"/>
          </a:xfrm>
        </p:grpSpPr>
        <p:grpSp>
          <p:nvGrpSpPr>
            <p:cNvPr id="408589" name="Group 751"/>
            <p:cNvGrpSpPr>
              <a:grpSpLocks/>
            </p:cNvGrpSpPr>
            <p:nvPr/>
          </p:nvGrpSpPr>
          <p:grpSpPr bwMode="auto">
            <a:xfrm>
              <a:off x="2880" y="2409"/>
              <a:ext cx="218" cy="183"/>
              <a:chOff x="3168" y="3333"/>
              <a:chExt cx="299" cy="246"/>
            </a:xfrm>
          </p:grpSpPr>
          <p:sp>
            <p:nvSpPr>
              <p:cNvPr id="15923" name="Oval 752"/>
              <p:cNvSpPr>
                <a:spLocks noChangeArrowheads="1"/>
              </p:cNvSpPr>
              <p:nvPr/>
            </p:nvSpPr>
            <p:spPr bwMode="auto">
              <a:xfrm>
                <a:off x="3195" y="3352"/>
                <a:ext cx="272" cy="22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924" name="Oval 753"/>
              <p:cNvSpPr>
                <a:spLocks noChangeArrowheads="1"/>
              </p:cNvSpPr>
              <p:nvPr/>
            </p:nvSpPr>
            <p:spPr bwMode="auto">
              <a:xfrm>
                <a:off x="3176" y="3333"/>
                <a:ext cx="264" cy="219"/>
              </a:xfrm>
              <a:prstGeom prst="ellipse">
                <a:avLst/>
              </a:prstGeom>
              <a:solidFill>
                <a:srgbClr val="66FFCC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925" name="Rectangle 754"/>
              <p:cNvSpPr>
                <a:spLocks noChangeArrowheads="1"/>
              </p:cNvSpPr>
              <p:nvPr/>
            </p:nvSpPr>
            <p:spPr bwMode="auto">
              <a:xfrm>
                <a:off x="3168" y="3411"/>
                <a:ext cx="45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r>
                  <a:rPr lang="pt-BR" sz="700">
                    <a:solidFill>
                      <a:srgbClr val="333300"/>
                    </a:solidFill>
                    <a:cs typeface="Arial" charset="0"/>
                  </a:rPr>
                  <a:t>  </a:t>
                </a:r>
                <a:endParaRPr lang="pt-BR" sz="2000" b="1">
                  <a:solidFill>
                    <a:srgbClr val="3333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5926" name="Rectangle 755"/>
              <p:cNvSpPr>
                <a:spLocks noChangeArrowheads="1"/>
              </p:cNvSpPr>
              <p:nvPr/>
            </p:nvSpPr>
            <p:spPr bwMode="auto">
              <a:xfrm>
                <a:off x="3202" y="3411"/>
                <a:ext cx="22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r>
                  <a:rPr lang="pt-BR" sz="700">
                    <a:solidFill>
                      <a:srgbClr val="333300"/>
                    </a:solidFill>
                    <a:cs typeface="Arial" charset="0"/>
                  </a:rPr>
                  <a:t> </a:t>
                </a:r>
                <a:endParaRPr lang="pt-BR" sz="2000" b="1">
                  <a:solidFill>
                    <a:srgbClr val="3333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5927" name="Rectangle 756"/>
              <p:cNvSpPr>
                <a:spLocks noChangeArrowheads="1"/>
              </p:cNvSpPr>
              <p:nvPr/>
            </p:nvSpPr>
            <p:spPr bwMode="auto">
              <a:xfrm>
                <a:off x="3215" y="3411"/>
                <a:ext cx="0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/>
                <a:endParaRPr lang="pt-BR" sz="700" b="1">
                  <a:solidFill>
                    <a:srgbClr val="333300"/>
                  </a:solidFill>
                  <a:latin typeface="Arial Narrow" pitchFamily="34" charset="0"/>
                  <a:cs typeface="Arial" charset="0"/>
                </a:endParaRPr>
              </a:p>
            </p:txBody>
          </p:sp>
        </p:grpSp>
        <p:sp>
          <p:nvSpPr>
            <p:cNvPr id="15922" name="Text Box 757"/>
            <p:cNvSpPr txBox="1">
              <a:spLocks noChangeArrowheads="1"/>
            </p:cNvSpPr>
            <p:nvPr/>
          </p:nvSpPr>
          <p:spPr bwMode="auto">
            <a:xfrm>
              <a:off x="2880" y="2417"/>
              <a:ext cx="336" cy="13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700" b="1">
                  <a:solidFill>
                    <a:srgbClr val="000000"/>
                  </a:solidFill>
                  <a:latin typeface="Arial Narrow" pitchFamily="34" charset="0"/>
                  <a:cs typeface="Arial" charset="0"/>
                  <a:sym typeface="Arial" charset="0"/>
                </a:rPr>
                <a:t>HUB</a:t>
              </a:r>
            </a:p>
          </p:txBody>
        </p:sp>
      </p:grpSp>
      <p:grpSp>
        <p:nvGrpSpPr>
          <p:cNvPr id="408590" name="Group 758"/>
          <p:cNvGrpSpPr>
            <a:grpSpLocks/>
          </p:cNvGrpSpPr>
          <p:nvPr/>
        </p:nvGrpSpPr>
        <p:grpSpPr bwMode="auto">
          <a:xfrm>
            <a:off x="6015038" y="4097338"/>
            <a:ext cx="492125" cy="288925"/>
            <a:chOff x="2912" y="3840"/>
            <a:chExt cx="294" cy="206"/>
          </a:xfrm>
        </p:grpSpPr>
        <p:pic>
          <p:nvPicPr>
            <p:cNvPr id="15919" name="Picture 759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20" name="Text Box 760"/>
            <p:cNvSpPr txBox="1">
              <a:spLocks noChangeArrowheads="1"/>
            </p:cNvSpPr>
            <p:nvPr/>
          </p:nvSpPr>
          <p:spPr bwMode="auto">
            <a:xfrm flipH="1">
              <a:off x="2997" y="3840"/>
              <a:ext cx="209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8591" name="Group 761"/>
          <p:cNvGrpSpPr>
            <a:grpSpLocks/>
          </p:cNvGrpSpPr>
          <p:nvPr/>
        </p:nvGrpSpPr>
        <p:grpSpPr bwMode="auto">
          <a:xfrm>
            <a:off x="6430963" y="4173538"/>
            <a:ext cx="490537" cy="290512"/>
            <a:chOff x="2912" y="3840"/>
            <a:chExt cx="293" cy="206"/>
          </a:xfrm>
        </p:grpSpPr>
        <p:pic>
          <p:nvPicPr>
            <p:cNvPr id="15917" name="Picture 762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18" name="Text Box 763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09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8592" name="Group 764"/>
          <p:cNvGrpSpPr>
            <a:grpSpLocks/>
          </p:cNvGrpSpPr>
          <p:nvPr/>
        </p:nvGrpSpPr>
        <p:grpSpPr bwMode="auto">
          <a:xfrm>
            <a:off x="6753225" y="4138613"/>
            <a:ext cx="490538" cy="290512"/>
            <a:chOff x="2912" y="3840"/>
            <a:chExt cx="293" cy="206"/>
          </a:xfrm>
        </p:grpSpPr>
        <p:pic>
          <p:nvPicPr>
            <p:cNvPr id="15915" name="Picture 765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16" name="Text Box 766"/>
            <p:cNvSpPr txBox="1">
              <a:spLocks noChangeArrowheads="1"/>
            </p:cNvSpPr>
            <p:nvPr/>
          </p:nvSpPr>
          <p:spPr bwMode="auto">
            <a:xfrm flipH="1">
              <a:off x="2997" y="3840"/>
              <a:ext cx="208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8593" name="Group 767"/>
          <p:cNvGrpSpPr>
            <a:grpSpLocks/>
          </p:cNvGrpSpPr>
          <p:nvPr/>
        </p:nvGrpSpPr>
        <p:grpSpPr bwMode="auto">
          <a:xfrm>
            <a:off x="7046913" y="3900488"/>
            <a:ext cx="492125" cy="288925"/>
            <a:chOff x="2912" y="3840"/>
            <a:chExt cx="294" cy="206"/>
          </a:xfrm>
        </p:grpSpPr>
        <p:pic>
          <p:nvPicPr>
            <p:cNvPr id="15913" name="Picture 768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14" name="Text Box 769"/>
            <p:cNvSpPr txBox="1">
              <a:spLocks noChangeArrowheads="1"/>
            </p:cNvSpPr>
            <p:nvPr/>
          </p:nvSpPr>
          <p:spPr bwMode="auto">
            <a:xfrm flipH="1">
              <a:off x="2998" y="3840"/>
              <a:ext cx="208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8594" name="Group 770"/>
          <p:cNvGrpSpPr>
            <a:grpSpLocks/>
          </p:cNvGrpSpPr>
          <p:nvPr/>
        </p:nvGrpSpPr>
        <p:grpSpPr bwMode="auto">
          <a:xfrm>
            <a:off x="5170488" y="5356225"/>
            <a:ext cx="512762" cy="331788"/>
            <a:chOff x="3072" y="3840"/>
            <a:chExt cx="306" cy="236"/>
          </a:xfrm>
        </p:grpSpPr>
        <p:grpSp>
          <p:nvGrpSpPr>
            <p:cNvPr id="408595" name="Group 771"/>
            <p:cNvGrpSpPr>
              <a:grpSpLocks/>
            </p:cNvGrpSpPr>
            <p:nvPr/>
          </p:nvGrpSpPr>
          <p:grpSpPr bwMode="auto">
            <a:xfrm>
              <a:off x="3072" y="3840"/>
              <a:ext cx="154" cy="148"/>
              <a:chOff x="4749" y="1734"/>
              <a:chExt cx="154" cy="148"/>
            </a:xfrm>
          </p:grpSpPr>
          <p:sp>
            <p:nvSpPr>
              <p:cNvPr id="15909" name="Oval 772"/>
              <p:cNvSpPr>
                <a:spLocks noChangeArrowheads="1"/>
              </p:cNvSpPr>
              <p:nvPr/>
            </p:nvSpPr>
            <p:spPr bwMode="auto">
              <a:xfrm>
                <a:off x="4765" y="1745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910" name="Rectangle 773"/>
              <p:cNvSpPr>
                <a:spLocks noChangeArrowheads="1"/>
              </p:cNvSpPr>
              <p:nvPr/>
            </p:nvSpPr>
            <p:spPr bwMode="auto">
              <a:xfrm>
                <a:off x="4765" y="1767"/>
                <a:ext cx="121" cy="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PSU</a:t>
                </a:r>
              </a:p>
            </p:txBody>
          </p:sp>
          <p:sp>
            <p:nvSpPr>
              <p:cNvPr id="15911" name="Oval 774"/>
              <p:cNvSpPr>
                <a:spLocks noChangeArrowheads="1"/>
              </p:cNvSpPr>
              <p:nvPr/>
            </p:nvSpPr>
            <p:spPr bwMode="auto">
              <a:xfrm>
                <a:off x="4754" y="1734"/>
                <a:ext cx="129" cy="128"/>
              </a:xfrm>
              <a:prstGeom prst="ellipse">
                <a:avLst/>
              </a:prstGeom>
              <a:solidFill>
                <a:srgbClr val="3333CC"/>
              </a:solidFill>
              <a:ln w="127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912" name="Rectangle 775"/>
              <p:cNvSpPr>
                <a:spLocks noChangeArrowheads="1"/>
              </p:cNvSpPr>
              <p:nvPr/>
            </p:nvSpPr>
            <p:spPr bwMode="auto">
              <a:xfrm>
                <a:off x="4749" y="1753"/>
                <a:ext cx="12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PSU</a:t>
                </a:r>
              </a:p>
            </p:txBody>
          </p:sp>
        </p:grpSp>
        <p:grpSp>
          <p:nvGrpSpPr>
            <p:cNvPr id="408596" name="Group 776"/>
            <p:cNvGrpSpPr>
              <a:grpSpLocks/>
            </p:cNvGrpSpPr>
            <p:nvPr/>
          </p:nvGrpSpPr>
          <p:grpSpPr bwMode="auto">
            <a:xfrm>
              <a:off x="3084" y="3870"/>
              <a:ext cx="294" cy="206"/>
              <a:chOff x="2912" y="3840"/>
              <a:chExt cx="294" cy="206"/>
            </a:xfrm>
          </p:grpSpPr>
          <p:pic>
            <p:nvPicPr>
              <p:cNvPr id="15907" name="Picture 777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2" y="3888"/>
                <a:ext cx="177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908" name="Text Box 778"/>
              <p:cNvSpPr txBox="1">
                <a:spLocks noChangeArrowheads="1"/>
              </p:cNvSpPr>
              <p:nvPr/>
            </p:nvSpPr>
            <p:spPr bwMode="auto">
              <a:xfrm flipH="1">
                <a:off x="2996" y="3840"/>
                <a:ext cx="210" cy="142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 2                                                          </a:t>
                </a:r>
              </a:p>
            </p:txBody>
          </p:sp>
        </p:grpSp>
      </p:grpSp>
      <p:grpSp>
        <p:nvGrpSpPr>
          <p:cNvPr id="408597" name="Group 779"/>
          <p:cNvGrpSpPr>
            <a:grpSpLocks/>
          </p:cNvGrpSpPr>
          <p:nvPr/>
        </p:nvGrpSpPr>
        <p:grpSpPr bwMode="auto">
          <a:xfrm>
            <a:off x="1698625" y="5618163"/>
            <a:ext cx="492125" cy="290512"/>
            <a:chOff x="2912" y="3840"/>
            <a:chExt cx="294" cy="206"/>
          </a:xfrm>
        </p:grpSpPr>
        <p:pic>
          <p:nvPicPr>
            <p:cNvPr id="15903" name="Picture 780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04" name="Text Box 781"/>
            <p:cNvSpPr txBox="1">
              <a:spLocks noChangeArrowheads="1"/>
            </p:cNvSpPr>
            <p:nvPr/>
          </p:nvSpPr>
          <p:spPr bwMode="auto">
            <a:xfrm flipH="1">
              <a:off x="2997" y="3840"/>
              <a:ext cx="209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8598" name="Group 782"/>
          <p:cNvGrpSpPr>
            <a:grpSpLocks/>
          </p:cNvGrpSpPr>
          <p:nvPr/>
        </p:nvGrpSpPr>
        <p:grpSpPr bwMode="auto">
          <a:xfrm>
            <a:off x="1965325" y="5807075"/>
            <a:ext cx="492125" cy="290513"/>
            <a:chOff x="2912" y="3840"/>
            <a:chExt cx="294" cy="206"/>
          </a:xfrm>
        </p:grpSpPr>
        <p:pic>
          <p:nvPicPr>
            <p:cNvPr id="15901" name="Picture 783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02" name="Text Box 784"/>
            <p:cNvSpPr txBox="1">
              <a:spLocks noChangeArrowheads="1"/>
            </p:cNvSpPr>
            <p:nvPr/>
          </p:nvSpPr>
          <p:spPr bwMode="auto">
            <a:xfrm flipH="1">
              <a:off x="3000" y="3840"/>
              <a:ext cx="206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8599" name="Group 785"/>
          <p:cNvGrpSpPr>
            <a:grpSpLocks/>
          </p:cNvGrpSpPr>
          <p:nvPr/>
        </p:nvGrpSpPr>
        <p:grpSpPr bwMode="auto">
          <a:xfrm>
            <a:off x="7470775" y="2827338"/>
            <a:ext cx="488950" cy="330200"/>
            <a:chOff x="4696" y="1440"/>
            <a:chExt cx="293" cy="234"/>
          </a:xfrm>
        </p:grpSpPr>
        <p:grpSp>
          <p:nvGrpSpPr>
            <p:cNvPr id="408600" name="Group 786"/>
            <p:cNvGrpSpPr>
              <a:grpSpLocks/>
            </p:cNvGrpSpPr>
            <p:nvPr/>
          </p:nvGrpSpPr>
          <p:grpSpPr bwMode="auto">
            <a:xfrm>
              <a:off x="4712" y="1440"/>
              <a:ext cx="151" cy="148"/>
              <a:chOff x="5173" y="1896"/>
              <a:chExt cx="151" cy="148"/>
            </a:xfrm>
          </p:grpSpPr>
          <p:sp>
            <p:nvSpPr>
              <p:cNvPr id="15897" name="Oval 787"/>
              <p:cNvSpPr>
                <a:spLocks noChangeArrowheads="1"/>
              </p:cNvSpPr>
              <p:nvPr/>
            </p:nvSpPr>
            <p:spPr bwMode="auto">
              <a:xfrm>
                <a:off x="5186" y="1907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98" name="Rectangle 788"/>
              <p:cNvSpPr>
                <a:spLocks noChangeArrowheads="1"/>
              </p:cNvSpPr>
              <p:nvPr/>
            </p:nvSpPr>
            <p:spPr bwMode="auto">
              <a:xfrm>
                <a:off x="5188" y="1927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  <p:sp>
            <p:nvSpPr>
              <p:cNvPr id="15899" name="Oval 789"/>
              <p:cNvSpPr>
                <a:spLocks noChangeArrowheads="1"/>
              </p:cNvSpPr>
              <p:nvPr/>
            </p:nvSpPr>
            <p:spPr bwMode="auto">
              <a:xfrm>
                <a:off x="5175" y="1896"/>
                <a:ext cx="129" cy="12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900" name="Rectangle 790"/>
              <p:cNvSpPr>
                <a:spLocks noChangeArrowheads="1"/>
              </p:cNvSpPr>
              <p:nvPr/>
            </p:nvSpPr>
            <p:spPr bwMode="auto">
              <a:xfrm>
                <a:off x="5173" y="1912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 b="1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</p:grpSp>
        <p:grpSp>
          <p:nvGrpSpPr>
            <p:cNvPr id="408601" name="Group 791"/>
            <p:cNvGrpSpPr>
              <a:grpSpLocks/>
            </p:cNvGrpSpPr>
            <p:nvPr/>
          </p:nvGrpSpPr>
          <p:grpSpPr bwMode="auto">
            <a:xfrm>
              <a:off x="4696" y="1468"/>
              <a:ext cx="293" cy="206"/>
              <a:chOff x="2912" y="3840"/>
              <a:chExt cx="293" cy="206"/>
            </a:xfrm>
          </p:grpSpPr>
          <p:pic>
            <p:nvPicPr>
              <p:cNvPr id="15895" name="Picture 792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2" y="3888"/>
                <a:ext cx="177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896" name="Text Box 793"/>
              <p:cNvSpPr txBox="1">
                <a:spLocks noChangeArrowheads="1"/>
              </p:cNvSpPr>
              <p:nvPr/>
            </p:nvSpPr>
            <p:spPr bwMode="auto">
              <a:xfrm flipH="1">
                <a:off x="2996" y="3840"/>
                <a:ext cx="209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1                                                          </a:t>
                </a:r>
              </a:p>
            </p:txBody>
          </p:sp>
        </p:grpSp>
      </p:grpSp>
      <p:grpSp>
        <p:nvGrpSpPr>
          <p:cNvPr id="408602" name="Group 794"/>
          <p:cNvGrpSpPr>
            <a:grpSpLocks/>
          </p:cNvGrpSpPr>
          <p:nvPr/>
        </p:nvGrpSpPr>
        <p:grpSpPr bwMode="auto">
          <a:xfrm>
            <a:off x="8370888" y="5592763"/>
            <a:ext cx="492125" cy="290512"/>
            <a:chOff x="2912" y="3840"/>
            <a:chExt cx="294" cy="206"/>
          </a:xfrm>
        </p:grpSpPr>
        <p:pic>
          <p:nvPicPr>
            <p:cNvPr id="15891" name="Picture 795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92" name="Text Box 796"/>
            <p:cNvSpPr txBox="1">
              <a:spLocks noChangeArrowheads="1"/>
            </p:cNvSpPr>
            <p:nvPr/>
          </p:nvSpPr>
          <p:spPr bwMode="auto">
            <a:xfrm flipH="1">
              <a:off x="2998" y="3840"/>
              <a:ext cx="208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8603" name="Group 797"/>
          <p:cNvGrpSpPr>
            <a:grpSpLocks/>
          </p:cNvGrpSpPr>
          <p:nvPr/>
        </p:nvGrpSpPr>
        <p:grpSpPr bwMode="auto">
          <a:xfrm>
            <a:off x="7361238" y="5370513"/>
            <a:ext cx="492125" cy="290512"/>
            <a:chOff x="2912" y="3840"/>
            <a:chExt cx="294" cy="206"/>
          </a:xfrm>
        </p:grpSpPr>
        <p:pic>
          <p:nvPicPr>
            <p:cNvPr id="15889" name="Picture 798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90" name="Text Box 799"/>
            <p:cNvSpPr txBox="1">
              <a:spLocks noChangeArrowheads="1"/>
            </p:cNvSpPr>
            <p:nvPr/>
          </p:nvSpPr>
          <p:spPr bwMode="auto">
            <a:xfrm flipH="1">
              <a:off x="2998" y="3840"/>
              <a:ext cx="208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2                                                          </a:t>
              </a:r>
            </a:p>
          </p:txBody>
        </p:sp>
      </p:grpSp>
      <p:grpSp>
        <p:nvGrpSpPr>
          <p:cNvPr id="408604" name="Group 800"/>
          <p:cNvGrpSpPr>
            <a:grpSpLocks/>
          </p:cNvGrpSpPr>
          <p:nvPr/>
        </p:nvGrpSpPr>
        <p:grpSpPr bwMode="auto">
          <a:xfrm>
            <a:off x="2655888" y="5786438"/>
            <a:ext cx="492125" cy="292100"/>
            <a:chOff x="2912" y="3840"/>
            <a:chExt cx="294" cy="206"/>
          </a:xfrm>
        </p:grpSpPr>
        <p:pic>
          <p:nvPicPr>
            <p:cNvPr id="15887" name="Picture 801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88" name="Text Box 802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10" cy="14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2                                                          </a:t>
              </a:r>
            </a:p>
          </p:txBody>
        </p:sp>
      </p:grpSp>
      <p:grpSp>
        <p:nvGrpSpPr>
          <p:cNvPr id="408605" name="Group 803"/>
          <p:cNvGrpSpPr>
            <a:grpSpLocks/>
          </p:cNvGrpSpPr>
          <p:nvPr/>
        </p:nvGrpSpPr>
        <p:grpSpPr bwMode="auto">
          <a:xfrm>
            <a:off x="8486775" y="2392363"/>
            <a:ext cx="492125" cy="288925"/>
            <a:chOff x="2912" y="3840"/>
            <a:chExt cx="294" cy="206"/>
          </a:xfrm>
        </p:grpSpPr>
        <p:pic>
          <p:nvPicPr>
            <p:cNvPr id="15885" name="Picture 804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86" name="Text Box 805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10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8606" name="Group 806"/>
          <p:cNvGrpSpPr>
            <a:grpSpLocks/>
          </p:cNvGrpSpPr>
          <p:nvPr/>
        </p:nvGrpSpPr>
        <p:grpSpPr bwMode="auto">
          <a:xfrm>
            <a:off x="6740525" y="5513388"/>
            <a:ext cx="546100" cy="292100"/>
            <a:chOff x="3740" y="4066"/>
            <a:chExt cx="326" cy="206"/>
          </a:xfrm>
        </p:grpSpPr>
        <p:pic>
          <p:nvPicPr>
            <p:cNvPr id="15883" name="Picture 807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40" y="4114"/>
              <a:ext cx="204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84" name="Text Box 808"/>
            <p:cNvSpPr txBox="1">
              <a:spLocks noChangeArrowheads="1"/>
            </p:cNvSpPr>
            <p:nvPr/>
          </p:nvSpPr>
          <p:spPr bwMode="auto">
            <a:xfrm flipH="1">
              <a:off x="3826" y="4066"/>
              <a:ext cx="240" cy="14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 10                                                          </a:t>
              </a:r>
            </a:p>
          </p:txBody>
        </p:sp>
      </p:grpSp>
      <p:grpSp>
        <p:nvGrpSpPr>
          <p:cNvPr id="408607" name="Group 809"/>
          <p:cNvGrpSpPr>
            <a:grpSpLocks/>
          </p:cNvGrpSpPr>
          <p:nvPr/>
        </p:nvGrpSpPr>
        <p:grpSpPr bwMode="auto">
          <a:xfrm>
            <a:off x="7353300" y="4327525"/>
            <a:ext cx="492125" cy="288925"/>
            <a:chOff x="2912" y="3840"/>
            <a:chExt cx="294" cy="206"/>
          </a:xfrm>
        </p:grpSpPr>
        <p:pic>
          <p:nvPicPr>
            <p:cNvPr id="15881" name="Picture 810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82" name="Text Box 811"/>
            <p:cNvSpPr txBox="1">
              <a:spLocks noChangeArrowheads="1"/>
            </p:cNvSpPr>
            <p:nvPr/>
          </p:nvSpPr>
          <p:spPr bwMode="auto">
            <a:xfrm flipH="1">
              <a:off x="2997" y="3840"/>
              <a:ext cx="209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16288" name="Group 812"/>
          <p:cNvGrpSpPr>
            <a:grpSpLocks/>
          </p:cNvGrpSpPr>
          <p:nvPr/>
        </p:nvGrpSpPr>
        <p:grpSpPr bwMode="auto">
          <a:xfrm>
            <a:off x="1679575" y="2678113"/>
            <a:ext cx="250825" cy="207962"/>
            <a:chOff x="1283" y="1998"/>
            <a:chExt cx="152" cy="148"/>
          </a:xfrm>
        </p:grpSpPr>
        <p:sp>
          <p:nvSpPr>
            <p:cNvPr id="15876" name="Rectangle 813"/>
            <p:cNvSpPr>
              <a:spLocks noChangeArrowheads="1"/>
            </p:cNvSpPr>
            <p:nvPr/>
          </p:nvSpPr>
          <p:spPr bwMode="auto">
            <a:xfrm>
              <a:off x="1298" y="2028"/>
              <a:ext cx="12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grpSp>
          <p:nvGrpSpPr>
            <p:cNvPr id="16299" name="Group 814"/>
            <p:cNvGrpSpPr>
              <a:grpSpLocks/>
            </p:cNvGrpSpPr>
            <p:nvPr/>
          </p:nvGrpSpPr>
          <p:grpSpPr bwMode="auto">
            <a:xfrm>
              <a:off x="1286" y="1998"/>
              <a:ext cx="149" cy="148"/>
              <a:chOff x="1286" y="1998"/>
              <a:chExt cx="149" cy="148"/>
            </a:xfrm>
          </p:grpSpPr>
          <p:sp>
            <p:nvSpPr>
              <p:cNvPr id="15879" name="Oval 815"/>
              <p:cNvSpPr>
                <a:spLocks noChangeArrowheads="1"/>
              </p:cNvSpPr>
              <p:nvPr/>
            </p:nvSpPr>
            <p:spPr bwMode="auto">
              <a:xfrm>
                <a:off x="1297" y="2009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80" name="Oval 816"/>
              <p:cNvSpPr>
                <a:spLocks noChangeArrowheads="1"/>
              </p:cNvSpPr>
              <p:nvPr/>
            </p:nvSpPr>
            <p:spPr bwMode="auto">
              <a:xfrm>
                <a:off x="1286" y="1998"/>
                <a:ext cx="129" cy="12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5878" name="Rectangle 817"/>
            <p:cNvSpPr>
              <a:spLocks noChangeArrowheads="1"/>
            </p:cNvSpPr>
            <p:nvPr/>
          </p:nvSpPr>
          <p:spPr bwMode="auto">
            <a:xfrm>
              <a:off x="1283" y="2013"/>
              <a:ext cx="12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301" name="Group 818"/>
          <p:cNvGrpSpPr>
            <a:grpSpLocks/>
          </p:cNvGrpSpPr>
          <p:nvPr/>
        </p:nvGrpSpPr>
        <p:grpSpPr bwMode="auto">
          <a:xfrm>
            <a:off x="1377950" y="1730375"/>
            <a:ext cx="247650" cy="209550"/>
            <a:chOff x="1662" y="1140"/>
            <a:chExt cx="148" cy="148"/>
          </a:xfrm>
        </p:grpSpPr>
        <p:sp>
          <p:nvSpPr>
            <p:cNvPr id="15871" name="Oval 819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72" name="Rectangle 820"/>
            <p:cNvSpPr>
              <a:spLocks noChangeArrowheads="1"/>
            </p:cNvSpPr>
            <p:nvPr/>
          </p:nvSpPr>
          <p:spPr bwMode="auto">
            <a:xfrm>
              <a:off x="1684" y="115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873" name="Oval 821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74" name="Rectangle 822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875" name="Rectangle 823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6303" name="Group 824"/>
          <p:cNvGrpSpPr>
            <a:grpSpLocks/>
          </p:cNvGrpSpPr>
          <p:nvPr/>
        </p:nvGrpSpPr>
        <p:grpSpPr bwMode="auto">
          <a:xfrm>
            <a:off x="1651000" y="2716213"/>
            <a:ext cx="492125" cy="290512"/>
            <a:chOff x="2912" y="3840"/>
            <a:chExt cx="294" cy="206"/>
          </a:xfrm>
        </p:grpSpPr>
        <p:pic>
          <p:nvPicPr>
            <p:cNvPr id="15869" name="Picture 825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70" name="Text Box 826"/>
            <p:cNvSpPr txBox="1">
              <a:spLocks noChangeArrowheads="1"/>
            </p:cNvSpPr>
            <p:nvPr/>
          </p:nvSpPr>
          <p:spPr bwMode="auto">
            <a:xfrm flipH="1">
              <a:off x="2997" y="3840"/>
              <a:ext cx="209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16308" name="Group 827"/>
          <p:cNvGrpSpPr>
            <a:grpSpLocks/>
          </p:cNvGrpSpPr>
          <p:nvPr/>
        </p:nvGrpSpPr>
        <p:grpSpPr bwMode="auto">
          <a:xfrm>
            <a:off x="2973388" y="4689475"/>
            <a:ext cx="490537" cy="288925"/>
            <a:chOff x="2912" y="3840"/>
            <a:chExt cx="293" cy="206"/>
          </a:xfrm>
        </p:grpSpPr>
        <p:pic>
          <p:nvPicPr>
            <p:cNvPr id="15867" name="Picture 828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68" name="Text Box 829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09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16320" name="Group 830"/>
          <p:cNvGrpSpPr>
            <a:grpSpLocks/>
          </p:cNvGrpSpPr>
          <p:nvPr/>
        </p:nvGrpSpPr>
        <p:grpSpPr bwMode="auto">
          <a:xfrm>
            <a:off x="4078288" y="4914900"/>
            <a:ext cx="490537" cy="288925"/>
            <a:chOff x="2912" y="3840"/>
            <a:chExt cx="293" cy="206"/>
          </a:xfrm>
        </p:grpSpPr>
        <p:pic>
          <p:nvPicPr>
            <p:cNvPr id="15865" name="Picture 831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66" name="Text Box 832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09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16322" name="Group 833"/>
          <p:cNvGrpSpPr>
            <a:grpSpLocks/>
          </p:cNvGrpSpPr>
          <p:nvPr/>
        </p:nvGrpSpPr>
        <p:grpSpPr bwMode="auto">
          <a:xfrm>
            <a:off x="6999288" y="3425825"/>
            <a:ext cx="492125" cy="290513"/>
            <a:chOff x="2912" y="3840"/>
            <a:chExt cx="294" cy="206"/>
          </a:xfrm>
        </p:grpSpPr>
        <p:pic>
          <p:nvPicPr>
            <p:cNvPr id="15863" name="Picture 834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64" name="Text Box 835"/>
            <p:cNvSpPr txBox="1">
              <a:spLocks noChangeArrowheads="1"/>
            </p:cNvSpPr>
            <p:nvPr/>
          </p:nvSpPr>
          <p:spPr bwMode="auto">
            <a:xfrm flipH="1">
              <a:off x="3000" y="3840"/>
              <a:ext cx="206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16324" name="Group 836"/>
          <p:cNvGrpSpPr>
            <a:grpSpLocks/>
          </p:cNvGrpSpPr>
          <p:nvPr/>
        </p:nvGrpSpPr>
        <p:grpSpPr bwMode="auto">
          <a:xfrm>
            <a:off x="6950075" y="3100388"/>
            <a:ext cx="254000" cy="209550"/>
            <a:chOff x="5315" y="2572"/>
            <a:chExt cx="152" cy="149"/>
          </a:xfrm>
        </p:grpSpPr>
        <p:sp>
          <p:nvSpPr>
            <p:cNvPr id="15859" name="Oval 837"/>
            <p:cNvSpPr>
              <a:spLocks noChangeArrowheads="1"/>
            </p:cNvSpPr>
            <p:nvPr/>
          </p:nvSpPr>
          <p:spPr bwMode="auto">
            <a:xfrm>
              <a:off x="5329" y="2583"/>
              <a:ext cx="138" cy="138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60" name="Rectangle 838"/>
            <p:cNvSpPr>
              <a:spLocks noChangeArrowheads="1"/>
            </p:cNvSpPr>
            <p:nvPr/>
          </p:nvSpPr>
          <p:spPr bwMode="auto">
            <a:xfrm>
              <a:off x="5330" y="2602"/>
              <a:ext cx="118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  <p:sp>
          <p:nvSpPr>
            <p:cNvPr id="15861" name="Oval 839"/>
            <p:cNvSpPr>
              <a:spLocks noChangeArrowheads="1"/>
            </p:cNvSpPr>
            <p:nvPr/>
          </p:nvSpPr>
          <p:spPr bwMode="auto">
            <a:xfrm>
              <a:off x="5318" y="2572"/>
              <a:ext cx="129" cy="129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9966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62" name="Rectangle 840"/>
            <p:cNvSpPr>
              <a:spLocks noChangeArrowheads="1"/>
            </p:cNvSpPr>
            <p:nvPr/>
          </p:nvSpPr>
          <p:spPr bwMode="auto">
            <a:xfrm>
              <a:off x="5315" y="2588"/>
              <a:ext cx="119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 b="1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PSR</a:t>
              </a:r>
            </a:p>
          </p:txBody>
        </p:sp>
      </p:grpSp>
      <p:grpSp>
        <p:nvGrpSpPr>
          <p:cNvPr id="16344" name="Group 841"/>
          <p:cNvGrpSpPr>
            <a:grpSpLocks/>
          </p:cNvGrpSpPr>
          <p:nvPr/>
        </p:nvGrpSpPr>
        <p:grpSpPr bwMode="auto">
          <a:xfrm>
            <a:off x="6931025" y="3140075"/>
            <a:ext cx="490538" cy="288925"/>
            <a:chOff x="2912" y="3840"/>
            <a:chExt cx="293" cy="206"/>
          </a:xfrm>
        </p:grpSpPr>
        <p:pic>
          <p:nvPicPr>
            <p:cNvPr id="15857" name="Picture 842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58" name="Text Box 843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09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16360" name="Group 844"/>
          <p:cNvGrpSpPr>
            <a:grpSpLocks/>
          </p:cNvGrpSpPr>
          <p:nvPr/>
        </p:nvGrpSpPr>
        <p:grpSpPr bwMode="auto">
          <a:xfrm>
            <a:off x="6680200" y="1925638"/>
            <a:ext cx="492125" cy="330200"/>
            <a:chOff x="4696" y="1440"/>
            <a:chExt cx="294" cy="234"/>
          </a:xfrm>
        </p:grpSpPr>
        <p:grpSp>
          <p:nvGrpSpPr>
            <p:cNvPr id="16362" name="Group 845"/>
            <p:cNvGrpSpPr>
              <a:grpSpLocks/>
            </p:cNvGrpSpPr>
            <p:nvPr/>
          </p:nvGrpSpPr>
          <p:grpSpPr bwMode="auto">
            <a:xfrm>
              <a:off x="4711" y="1440"/>
              <a:ext cx="152" cy="148"/>
              <a:chOff x="5172" y="1896"/>
              <a:chExt cx="152" cy="148"/>
            </a:xfrm>
          </p:grpSpPr>
          <p:sp>
            <p:nvSpPr>
              <p:cNvPr id="15853" name="Oval 846"/>
              <p:cNvSpPr>
                <a:spLocks noChangeArrowheads="1"/>
              </p:cNvSpPr>
              <p:nvPr/>
            </p:nvSpPr>
            <p:spPr bwMode="auto">
              <a:xfrm>
                <a:off x="5186" y="1907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54" name="Rectangle 847"/>
              <p:cNvSpPr>
                <a:spLocks noChangeArrowheads="1"/>
              </p:cNvSpPr>
              <p:nvPr/>
            </p:nvSpPr>
            <p:spPr bwMode="auto">
              <a:xfrm>
                <a:off x="5188" y="1927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  <p:sp>
            <p:nvSpPr>
              <p:cNvPr id="15855" name="Oval 848"/>
              <p:cNvSpPr>
                <a:spLocks noChangeArrowheads="1"/>
              </p:cNvSpPr>
              <p:nvPr/>
            </p:nvSpPr>
            <p:spPr bwMode="auto">
              <a:xfrm>
                <a:off x="5175" y="1896"/>
                <a:ext cx="129" cy="12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56" name="Rectangle 849"/>
              <p:cNvSpPr>
                <a:spLocks noChangeArrowheads="1"/>
              </p:cNvSpPr>
              <p:nvPr/>
            </p:nvSpPr>
            <p:spPr bwMode="auto">
              <a:xfrm>
                <a:off x="5172" y="1912"/>
                <a:ext cx="118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 b="1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</p:grpSp>
        <p:grpSp>
          <p:nvGrpSpPr>
            <p:cNvPr id="16364" name="Group 850"/>
            <p:cNvGrpSpPr>
              <a:grpSpLocks/>
            </p:cNvGrpSpPr>
            <p:nvPr/>
          </p:nvGrpSpPr>
          <p:grpSpPr bwMode="auto">
            <a:xfrm>
              <a:off x="4696" y="1469"/>
              <a:ext cx="294" cy="205"/>
              <a:chOff x="2912" y="3841"/>
              <a:chExt cx="294" cy="205"/>
            </a:xfrm>
          </p:grpSpPr>
          <p:pic>
            <p:nvPicPr>
              <p:cNvPr id="15851" name="Picture 851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2" y="3888"/>
                <a:ext cx="177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852" name="Text Box 852"/>
              <p:cNvSpPr txBox="1">
                <a:spLocks noChangeArrowheads="1"/>
              </p:cNvSpPr>
              <p:nvPr/>
            </p:nvSpPr>
            <p:spPr bwMode="auto">
              <a:xfrm flipH="1">
                <a:off x="2997" y="3841"/>
                <a:ext cx="209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1                                                          </a:t>
                </a:r>
              </a:p>
            </p:txBody>
          </p:sp>
        </p:grpSp>
      </p:grpSp>
      <p:grpSp>
        <p:nvGrpSpPr>
          <p:cNvPr id="16367" name="Group 853"/>
          <p:cNvGrpSpPr>
            <a:grpSpLocks/>
          </p:cNvGrpSpPr>
          <p:nvPr/>
        </p:nvGrpSpPr>
        <p:grpSpPr bwMode="auto">
          <a:xfrm>
            <a:off x="8097838" y="1430338"/>
            <a:ext cx="257175" cy="209550"/>
            <a:chOff x="4749" y="1734"/>
            <a:chExt cx="154" cy="148"/>
          </a:xfrm>
        </p:grpSpPr>
        <p:sp>
          <p:nvSpPr>
            <p:cNvPr id="15845" name="Oval 854"/>
            <p:cNvSpPr>
              <a:spLocks noChangeArrowheads="1"/>
            </p:cNvSpPr>
            <p:nvPr/>
          </p:nvSpPr>
          <p:spPr bwMode="auto">
            <a:xfrm>
              <a:off x="4765" y="1745"/>
              <a:ext cx="138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46" name="Rectangle 855"/>
            <p:cNvSpPr>
              <a:spLocks noChangeArrowheads="1"/>
            </p:cNvSpPr>
            <p:nvPr/>
          </p:nvSpPr>
          <p:spPr bwMode="auto">
            <a:xfrm>
              <a:off x="4764" y="1765"/>
              <a:ext cx="12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  <p:sp>
          <p:nvSpPr>
            <p:cNvPr id="15847" name="Oval 856"/>
            <p:cNvSpPr>
              <a:spLocks noChangeArrowheads="1"/>
            </p:cNvSpPr>
            <p:nvPr/>
          </p:nvSpPr>
          <p:spPr bwMode="auto">
            <a:xfrm>
              <a:off x="4754" y="1734"/>
              <a:ext cx="129" cy="128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rgbClr val="3333CC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48" name="Rectangle 857"/>
            <p:cNvSpPr>
              <a:spLocks noChangeArrowheads="1"/>
            </p:cNvSpPr>
            <p:nvPr/>
          </p:nvSpPr>
          <p:spPr bwMode="auto">
            <a:xfrm>
              <a:off x="4749" y="1749"/>
              <a:ext cx="12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PSU</a:t>
              </a:r>
            </a:p>
          </p:txBody>
        </p:sp>
      </p:grpSp>
      <p:grpSp>
        <p:nvGrpSpPr>
          <p:cNvPr id="16386" name="Group 858"/>
          <p:cNvGrpSpPr>
            <a:grpSpLocks/>
          </p:cNvGrpSpPr>
          <p:nvPr/>
        </p:nvGrpSpPr>
        <p:grpSpPr bwMode="auto">
          <a:xfrm>
            <a:off x="8035925" y="2611438"/>
            <a:ext cx="492125" cy="330200"/>
            <a:chOff x="4696" y="1440"/>
            <a:chExt cx="294" cy="234"/>
          </a:xfrm>
        </p:grpSpPr>
        <p:grpSp>
          <p:nvGrpSpPr>
            <p:cNvPr id="16394" name="Group 859"/>
            <p:cNvGrpSpPr>
              <a:grpSpLocks/>
            </p:cNvGrpSpPr>
            <p:nvPr/>
          </p:nvGrpSpPr>
          <p:grpSpPr bwMode="auto">
            <a:xfrm>
              <a:off x="4711" y="1440"/>
              <a:ext cx="152" cy="148"/>
              <a:chOff x="5172" y="1896"/>
              <a:chExt cx="152" cy="148"/>
            </a:xfrm>
          </p:grpSpPr>
          <p:sp>
            <p:nvSpPr>
              <p:cNvPr id="15841" name="Oval 860"/>
              <p:cNvSpPr>
                <a:spLocks noChangeArrowheads="1"/>
              </p:cNvSpPr>
              <p:nvPr/>
            </p:nvSpPr>
            <p:spPr bwMode="auto">
              <a:xfrm>
                <a:off x="5186" y="1907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42" name="Rectangle 861"/>
              <p:cNvSpPr>
                <a:spLocks noChangeArrowheads="1"/>
              </p:cNvSpPr>
              <p:nvPr/>
            </p:nvSpPr>
            <p:spPr bwMode="auto">
              <a:xfrm>
                <a:off x="5188" y="1927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  <p:sp>
            <p:nvSpPr>
              <p:cNvPr id="15843" name="Oval 862"/>
              <p:cNvSpPr>
                <a:spLocks noChangeArrowheads="1"/>
              </p:cNvSpPr>
              <p:nvPr/>
            </p:nvSpPr>
            <p:spPr bwMode="auto">
              <a:xfrm>
                <a:off x="5175" y="1896"/>
                <a:ext cx="129" cy="12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44" name="Rectangle 863"/>
              <p:cNvSpPr>
                <a:spLocks noChangeArrowheads="1"/>
              </p:cNvSpPr>
              <p:nvPr/>
            </p:nvSpPr>
            <p:spPr bwMode="auto">
              <a:xfrm>
                <a:off x="5172" y="1912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 b="1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</p:grpSp>
        <p:grpSp>
          <p:nvGrpSpPr>
            <p:cNvPr id="16395" name="Group 864"/>
            <p:cNvGrpSpPr>
              <a:grpSpLocks/>
            </p:cNvGrpSpPr>
            <p:nvPr/>
          </p:nvGrpSpPr>
          <p:grpSpPr bwMode="auto">
            <a:xfrm>
              <a:off x="4696" y="1468"/>
              <a:ext cx="294" cy="206"/>
              <a:chOff x="2912" y="3840"/>
              <a:chExt cx="294" cy="206"/>
            </a:xfrm>
          </p:grpSpPr>
          <p:pic>
            <p:nvPicPr>
              <p:cNvPr id="15839" name="Picture 865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2" y="3888"/>
                <a:ext cx="177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840" name="Text Box 866"/>
              <p:cNvSpPr txBox="1">
                <a:spLocks noChangeArrowheads="1"/>
              </p:cNvSpPr>
              <p:nvPr/>
            </p:nvSpPr>
            <p:spPr bwMode="auto">
              <a:xfrm flipH="1">
                <a:off x="2996" y="3840"/>
                <a:ext cx="210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1                                                          </a:t>
                </a:r>
              </a:p>
            </p:txBody>
          </p:sp>
        </p:grpSp>
      </p:grpSp>
      <p:grpSp>
        <p:nvGrpSpPr>
          <p:cNvPr id="16396" name="Group 867"/>
          <p:cNvGrpSpPr>
            <a:grpSpLocks/>
          </p:cNvGrpSpPr>
          <p:nvPr/>
        </p:nvGrpSpPr>
        <p:grpSpPr bwMode="auto">
          <a:xfrm>
            <a:off x="8653463" y="1395413"/>
            <a:ext cx="490537" cy="331787"/>
            <a:chOff x="4696" y="1440"/>
            <a:chExt cx="293" cy="234"/>
          </a:xfrm>
        </p:grpSpPr>
        <p:grpSp>
          <p:nvGrpSpPr>
            <p:cNvPr id="16397" name="Group 868"/>
            <p:cNvGrpSpPr>
              <a:grpSpLocks/>
            </p:cNvGrpSpPr>
            <p:nvPr/>
          </p:nvGrpSpPr>
          <p:grpSpPr bwMode="auto">
            <a:xfrm>
              <a:off x="4711" y="1440"/>
              <a:ext cx="152" cy="148"/>
              <a:chOff x="5172" y="1896"/>
              <a:chExt cx="152" cy="148"/>
            </a:xfrm>
          </p:grpSpPr>
          <p:sp>
            <p:nvSpPr>
              <p:cNvPr id="15833" name="Oval 869"/>
              <p:cNvSpPr>
                <a:spLocks noChangeArrowheads="1"/>
              </p:cNvSpPr>
              <p:nvPr/>
            </p:nvSpPr>
            <p:spPr bwMode="auto">
              <a:xfrm>
                <a:off x="5186" y="1907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34" name="Rectangle 870"/>
              <p:cNvSpPr>
                <a:spLocks noChangeArrowheads="1"/>
              </p:cNvSpPr>
              <p:nvPr/>
            </p:nvSpPr>
            <p:spPr bwMode="auto">
              <a:xfrm>
                <a:off x="5187" y="1926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  <p:sp>
            <p:nvSpPr>
              <p:cNvPr id="15835" name="Oval 871"/>
              <p:cNvSpPr>
                <a:spLocks noChangeArrowheads="1"/>
              </p:cNvSpPr>
              <p:nvPr/>
            </p:nvSpPr>
            <p:spPr bwMode="auto">
              <a:xfrm>
                <a:off x="5175" y="1896"/>
                <a:ext cx="129" cy="12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36" name="Rectangle 872"/>
              <p:cNvSpPr>
                <a:spLocks noChangeArrowheads="1"/>
              </p:cNvSpPr>
              <p:nvPr/>
            </p:nvSpPr>
            <p:spPr bwMode="auto">
              <a:xfrm>
                <a:off x="5172" y="1910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 b="1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</p:grpSp>
        <p:grpSp>
          <p:nvGrpSpPr>
            <p:cNvPr id="16398" name="Group 873"/>
            <p:cNvGrpSpPr>
              <a:grpSpLocks/>
            </p:cNvGrpSpPr>
            <p:nvPr/>
          </p:nvGrpSpPr>
          <p:grpSpPr bwMode="auto">
            <a:xfrm>
              <a:off x="4696" y="1467"/>
              <a:ext cx="293" cy="207"/>
              <a:chOff x="2912" y="3839"/>
              <a:chExt cx="293" cy="207"/>
            </a:xfrm>
          </p:grpSpPr>
          <p:pic>
            <p:nvPicPr>
              <p:cNvPr id="15831" name="Picture 874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2" y="3888"/>
                <a:ext cx="177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832" name="Text Box 875"/>
              <p:cNvSpPr txBox="1">
                <a:spLocks noChangeArrowheads="1"/>
              </p:cNvSpPr>
              <p:nvPr/>
            </p:nvSpPr>
            <p:spPr bwMode="auto">
              <a:xfrm flipH="1">
                <a:off x="2996" y="3839"/>
                <a:ext cx="209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1                                                          </a:t>
                </a:r>
              </a:p>
            </p:txBody>
          </p:sp>
        </p:grpSp>
      </p:grpSp>
      <p:grpSp>
        <p:nvGrpSpPr>
          <p:cNvPr id="16399" name="Group 876"/>
          <p:cNvGrpSpPr>
            <a:grpSpLocks/>
          </p:cNvGrpSpPr>
          <p:nvPr/>
        </p:nvGrpSpPr>
        <p:grpSpPr bwMode="auto">
          <a:xfrm>
            <a:off x="7423150" y="1370013"/>
            <a:ext cx="247650" cy="209550"/>
            <a:chOff x="1662" y="1140"/>
            <a:chExt cx="148" cy="148"/>
          </a:xfrm>
        </p:grpSpPr>
        <p:sp>
          <p:nvSpPr>
            <p:cNvPr id="15824" name="Oval 877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25" name="Rectangle 878"/>
            <p:cNvSpPr>
              <a:spLocks noChangeArrowheads="1"/>
            </p:cNvSpPr>
            <p:nvPr/>
          </p:nvSpPr>
          <p:spPr bwMode="auto">
            <a:xfrm>
              <a:off x="1684" y="115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826" name="Oval 879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27" name="Rectangle 880"/>
            <p:cNvSpPr>
              <a:spLocks noChangeArrowheads="1"/>
            </p:cNvSpPr>
            <p:nvPr/>
          </p:nvSpPr>
          <p:spPr bwMode="auto">
            <a:xfrm>
              <a:off x="1673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828" name="Rectangle 881"/>
            <p:cNvSpPr>
              <a:spLocks noChangeArrowheads="1"/>
            </p:cNvSpPr>
            <p:nvPr/>
          </p:nvSpPr>
          <p:spPr bwMode="auto">
            <a:xfrm>
              <a:off x="1669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grpSp>
        <p:nvGrpSpPr>
          <p:cNvPr id="16400" name="Group 882"/>
          <p:cNvGrpSpPr>
            <a:grpSpLocks/>
          </p:cNvGrpSpPr>
          <p:nvPr/>
        </p:nvGrpSpPr>
        <p:grpSpPr bwMode="auto">
          <a:xfrm>
            <a:off x="6176963" y="2189163"/>
            <a:ext cx="488950" cy="288925"/>
            <a:chOff x="2912" y="3840"/>
            <a:chExt cx="293" cy="206"/>
          </a:xfrm>
        </p:grpSpPr>
        <p:pic>
          <p:nvPicPr>
            <p:cNvPr id="15822" name="Picture 883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23" name="Text Box 884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09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3                                                          </a:t>
              </a:r>
            </a:p>
          </p:txBody>
        </p:sp>
      </p:grpSp>
      <p:grpSp>
        <p:nvGrpSpPr>
          <p:cNvPr id="16401" name="Group 885"/>
          <p:cNvGrpSpPr>
            <a:grpSpLocks/>
          </p:cNvGrpSpPr>
          <p:nvPr/>
        </p:nvGrpSpPr>
        <p:grpSpPr bwMode="auto">
          <a:xfrm>
            <a:off x="1209675" y="5430838"/>
            <a:ext cx="492125" cy="288925"/>
            <a:chOff x="2912" y="3840"/>
            <a:chExt cx="294" cy="206"/>
          </a:xfrm>
        </p:grpSpPr>
        <p:pic>
          <p:nvPicPr>
            <p:cNvPr id="15820" name="Picture 886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21" name="Text Box 887"/>
            <p:cNvSpPr txBox="1">
              <a:spLocks noChangeArrowheads="1"/>
            </p:cNvSpPr>
            <p:nvPr/>
          </p:nvSpPr>
          <p:spPr bwMode="auto">
            <a:xfrm flipH="1">
              <a:off x="2998" y="3840"/>
              <a:ext cx="208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2                                                          </a:t>
              </a:r>
            </a:p>
          </p:txBody>
        </p:sp>
      </p:grpSp>
      <p:grpSp>
        <p:nvGrpSpPr>
          <p:cNvPr id="16402" name="Group 888"/>
          <p:cNvGrpSpPr>
            <a:grpSpLocks/>
          </p:cNvGrpSpPr>
          <p:nvPr/>
        </p:nvGrpSpPr>
        <p:grpSpPr bwMode="auto">
          <a:xfrm>
            <a:off x="811213" y="5360988"/>
            <a:ext cx="490537" cy="290512"/>
            <a:chOff x="2912" y="3840"/>
            <a:chExt cx="293" cy="206"/>
          </a:xfrm>
        </p:grpSpPr>
        <p:pic>
          <p:nvPicPr>
            <p:cNvPr id="15818" name="Picture 889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19" name="Text Box 890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09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3                                                          </a:t>
              </a:r>
            </a:p>
          </p:txBody>
        </p:sp>
      </p:grpSp>
      <p:grpSp>
        <p:nvGrpSpPr>
          <p:cNvPr id="16403" name="Group 891"/>
          <p:cNvGrpSpPr>
            <a:grpSpLocks/>
          </p:cNvGrpSpPr>
          <p:nvPr/>
        </p:nvGrpSpPr>
        <p:grpSpPr bwMode="auto">
          <a:xfrm>
            <a:off x="5037138" y="5805488"/>
            <a:ext cx="492125" cy="288925"/>
            <a:chOff x="2912" y="3840"/>
            <a:chExt cx="294" cy="206"/>
          </a:xfrm>
        </p:grpSpPr>
        <p:pic>
          <p:nvPicPr>
            <p:cNvPr id="15816" name="Picture 892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17" name="Text Box 893"/>
            <p:cNvSpPr txBox="1">
              <a:spLocks noChangeArrowheads="1"/>
            </p:cNvSpPr>
            <p:nvPr/>
          </p:nvSpPr>
          <p:spPr bwMode="auto">
            <a:xfrm flipH="1">
              <a:off x="2998" y="3840"/>
              <a:ext cx="208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 2                                                          </a:t>
              </a:r>
            </a:p>
          </p:txBody>
        </p:sp>
      </p:grpSp>
      <p:grpSp>
        <p:nvGrpSpPr>
          <p:cNvPr id="16404" name="Group 894"/>
          <p:cNvGrpSpPr>
            <a:grpSpLocks/>
          </p:cNvGrpSpPr>
          <p:nvPr/>
        </p:nvGrpSpPr>
        <p:grpSpPr bwMode="auto">
          <a:xfrm>
            <a:off x="5454650" y="5651500"/>
            <a:ext cx="512763" cy="333375"/>
            <a:chOff x="3072" y="3840"/>
            <a:chExt cx="306" cy="236"/>
          </a:xfrm>
        </p:grpSpPr>
        <p:grpSp>
          <p:nvGrpSpPr>
            <p:cNvPr id="16405" name="Group 895"/>
            <p:cNvGrpSpPr>
              <a:grpSpLocks/>
            </p:cNvGrpSpPr>
            <p:nvPr/>
          </p:nvGrpSpPr>
          <p:grpSpPr bwMode="auto">
            <a:xfrm>
              <a:off x="3072" y="3840"/>
              <a:ext cx="154" cy="148"/>
              <a:chOff x="4749" y="1734"/>
              <a:chExt cx="154" cy="148"/>
            </a:xfrm>
          </p:grpSpPr>
          <p:sp>
            <p:nvSpPr>
              <p:cNvPr id="15812" name="Oval 896"/>
              <p:cNvSpPr>
                <a:spLocks noChangeArrowheads="1"/>
              </p:cNvSpPr>
              <p:nvPr/>
            </p:nvSpPr>
            <p:spPr bwMode="auto">
              <a:xfrm>
                <a:off x="4765" y="1745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13" name="Rectangle 897"/>
              <p:cNvSpPr>
                <a:spLocks noChangeArrowheads="1"/>
              </p:cNvSpPr>
              <p:nvPr/>
            </p:nvSpPr>
            <p:spPr bwMode="auto">
              <a:xfrm>
                <a:off x="4764" y="1767"/>
                <a:ext cx="12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PSU</a:t>
                </a:r>
              </a:p>
            </p:txBody>
          </p:sp>
          <p:sp>
            <p:nvSpPr>
              <p:cNvPr id="15814" name="Oval 898"/>
              <p:cNvSpPr>
                <a:spLocks noChangeArrowheads="1"/>
              </p:cNvSpPr>
              <p:nvPr/>
            </p:nvSpPr>
            <p:spPr bwMode="auto">
              <a:xfrm>
                <a:off x="4754" y="1734"/>
                <a:ext cx="129" cy="128"/>
              </a:xfrm>
              <a:prstGeom prst="ellipse">
                <a:avLst/>
              </a:prstGeom>
              <a:solidFill>
                <a:srgbClr val="3333CC"/>
              </a:solidFill>
              <a:ln w="127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15" name="Rectangle 899"/>
              <p:cNvSpPr>
                <a:spLocks noChangeArrowheads="1"/>
              </p:cNvSpPr>
              <p:nvPr/>
            </p:nvSpPr>
            <p:spPr bwMode="auto">
              <a:xfrm>
                <a:off x="4749" y="1753"/>
                <a:ext cx="12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PSU</a:t>
                </a:r>
              </a:p>
            </p:txBody>
          </p:sp>
        </p:grpSp>
        <p:grpSp>
          <p:nvGrpSpPr>
            <p:cNvPr id="16406" name="Group 900"/>
            <p:cNvGrpSpPr>
              <a:grpSpLocks/>
            </p:cNvGrpSpPr>
            <p:nvPr/>
          </p:nvGrpSpPr>
          <p:grpSpPr bwMode="auto">
            <a:xfrm>
              <a:off x="3084" y="3870"/>
              <a:ext cx="294" cy="206"/>
              <a:chOff x="2912" y="3840"/>
              <a:chExt cx="294" cy="206"/>
            </a:xfrm>
          </p:grpSpPr>
          <p:pic>
            <p:nvPicPr>
              <p:cNvPr id="15810" name="Picture 901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2" y="3888"/>
                <a:ext cx="177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811" name="Text Box 902"/>
              <p:cNvSpPr txBox="1">
                <a:spLocks noChangeArrowheads="1"/>
              </p:cNvSpPr>
              <p:nvPr/>
            </p:nvSpPr>
            <p:spPr bwMode="auto">
              <a:xfrm flipH="1">
                <a:off x="3000" y="3840"/>
                <a:ext cx="206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 1                                                          </a:t>
                </a:r>
              </a:p>
            </p:txBody>
          </p:sp>
        </p:grpSp>
      </p:grpSp>
      <p:grpSp>
        <p:nvGrpSpPr>
          <p:cNvPr id="16407" name="Group 903"/>
          <p:cNvGrpSpPr>
            <a:grpSpLocks/>
          </p:cNvGrpSpPr>
          <p:nvPr/>
        </p:nvGrpSpPr>
        <p:grpSpPr bwMode="auto">
          <a:xfrm>
            <a:off x="6691313" y="5191125"/>
            <a:ext cx="541337" cy="334963"/>
            <a:chOff x="3840" y="3568"/>
            <a:chExt cx="325" cy="238"/>
          </a:xfrm>
        </p:grpSpPr>
        <p:grpSp>
          <p:nvGrpSpPr>
            <p:cNvPr id="16408" name="Group 904"/>
            <p:cNvGrpSpPr>
              <a:grpSpLocks/>
            </p:cNvGrpSpPr>
            <p:nvPr/>
          </p:nvGrpSpPr>
          <p:grpSpPr bwMode="auto">
            <a:xfrm>
              <a:off x="3855" y="3568"/>
              <a:ext cx="152" cy="148"/>
              <a:chOff x="3634" y="1177"/>
              <a:chExt cx="152" cy="148"/>
            </a:xfrm>
          </p:grpSpPr>
          <p:sp>
            <p:nvSpPr>
              <p:cNvPr id="15804" name="Oval 905"/>
              <p:cNvSpPr>
                <a:spLocks noChangeArrowheads="1"/>
              </p:cNvSpPr>
              <p:nvPr/>
            </p:nvSpPr>
            <p:spPr bwMode="auto">
              <a:xfrm>
                <a:off x="3649" y="1188"/>
                <a:ext cx="137" cy="137"/>
              </a:xfrm>
              <a:prstGeom prst="ellipse">
                <a:avLst/>
              </a:prstGeom>
              <a:solidFill>
                <a:srgbClr val="9900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16409" name="Group 906"/>
              <p:cNvGrpSpPr>
                <a:grpSpLocks/>
              </p:cNvGrpSpPr>
              <p:nvPr/>
            </p:nvGrpSpPr>
            <p:grpSpPr bwMode="auto">
              <a:xfrm>
                <a:off x="3634" y="1177"/>
                <a:ext cx="132" cy="128"/>
                <a:chOff x="3634" y="1177"/>
                <a:chExt cx="132" cy="128"/>
              </a:xfrm>
            </p:grpSpPr>
            <p:sp>
              <p:nvSpPr>
                <p:cNvPr id="15806" name="Oval 907"/>
                <p:cNvSpPr>
                  <a:spLocks noChangeArrowheads="1"/>
                </p:cNvSpPr>
                <p:nvPr/>
              </p:nvSpPr>
              <p:spPr bwMode="auto">
                <a:xfrm>
                  <a:off x="3638" y="1177"/>
                  <a:ext cx="128" cy="128"/>
                </a:xfrm>
                <a:prstGeom prst="ellipse">
                  <a:avLst/>
                </a:prstGeom>
                <a:solidFill>
                  <a:srgbClr val="9900CC"/>
                </a:solidFill>
                <a:ln w="12700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5807" name="Rectangle 908"/>
                <p:cNvSpPr>
                  <a:spLocks noChangeArrowheads="1"/>
                </p:cNvSpPr>
                <p:nvPr/>
              </p:nvSpPr>
              <p:spPr bwMode="auto">
                <a:xfrm>
                  <a:off x="3634" y="1193"/>
                  <a:ext cx="122" cy="77"/>
                </a:xfrm>
                <a:prstGeom prst="rect">
                  <a:avLst/>
                </a:prstGeom>
                <a:solidFill>
                  <a:srgbClr val="9900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631825" eaLnBrk="0" hangingPunct="0">
                    <a:buSzPct val="100000"/>
                  </a:pPr>
                  <a:r>
                    <a:rPr lang="pt-BR" sz="700" b="1">
                      <a:solidFill>
                        <a:srgbClr val="FFFFFF"/>
                      </a:solidFill>
                      <a:latin typeface="Arial Black" pitchFamily="34" charset="0"/>
                      <a:cs typeface="Arial" charset="0"/>
                      <a:sym typeface="Arial" charset="0"/>
                    </a:rPr>
                    <a:t>USP</a:t>
                  </a:r>
                </a:p>
              </p:txBody>
            </p:sp>
          </p:grpSp>
        </p:grpSp>
        <p:grpSp>
          <p:nvGrpSpPr>
            <p:cNvPr id="16410" name="Group 909"/>
            <p:cNvGrpSpPr>
              <a:grpSpLocks/>
            </p:cNvGrpSpPr>
            <p:nvPr/>
          </p:nvGrpSpPr>
          <p:grpSpPr bwMode="auto">
            <a:xfrm>
              <a:off x="3840" y="3601"/>
              <a:ext cx="325" cy="205"/>
              <a:chOff x="3740" y="4067"/>
              <a:chExt cx="325" cy="205"/>
            </a:xfrm>
          </p:grpSpPr>
          <p:pic>
            <p:nvPicPr>
              <p:cNvPr id="15802" name="Picture 910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40" y="4114"/>
                <a:ext cx="204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803" name="Text Box 911"/>
              <p:cNvSpPr txBox="1">
                <a:spLocks noChangeArrowheads="1"/>
              </p:cNvSpPr>
              <p:nvPr/>
            </p:nvSpPr>
            <p:spPr bwMode="auto">
              <a:xfrm flipH="1">
                <a:off x="3823" y="4067"/>
                <a:ext cx="242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 2                                                          </a:t>
                </a:r>
              </a:p>
            </p:txBody>
          </p:sp>
        </p:grpSp>
      </p:grpSp>
      <p:grpSp>
        <p:nvGrpSpPr>
          <p:cNvPr id="16411" name="Group 912"/>
          <p:cNvGrpSpPr>
            <a:grpSpLocks/>
          </p:cNvGrpSpPr>
          <p:nvPr/>
        </p:nvGrpSpPr>
        <p:grpSpPr bwMode="auto">
          <a:xfrm>
            <a:off x="4114800" y="3201988"/>
            <a:ext cx="546100" cy="334962"/>
            <a:chOff x="3840" y="3568"/>
            <a:chExt cx="326" cy="238"/>
          </a:xfrm>
        </p:grpSpPr>
        <p:grpSp>
          <p:nvGrpSpPr>
            <p:cNvPr id="16412" name="Group 913"/>
            <p:cNvGrpSpPr>
              <a:grpSpLocks/>
            </p:cNvGrpSpPr>
            <p:nvPr/>
          </p:nvGrpSpPr>
          <p:grpSpPr bwMode="auto">
            <a:xfrm>
              <a:off x="3856" y="3568"/>
              <a:ext cx="151" cy="148"/>
              <a:chOff x="3635" y="1177"/>
              <a:chExt cx="151" cy="148"/>
            </a:xfrm>
          </p:grpSpPr>
          <p:sp>
            <p:nvSpPr>
              <p:cNvPr id="15796" name="Oval 914"/>
              <p:cNvSpPr>
                <a:spLocks noChangeArrowheads="1"/>
              </p:cNvSpPr>
              <p:nvPr/>
            </p:nvSpPr>
            <p:spPr bwMode="auto">
              <a:xfrm>
                <a:off x="3649" y="1188"/>
                <a:ext cx="137" cy="137"/>
              </a:xfrm>
              <a:prstGeom prst="ellipse">
                <a:avLst/>
              </a:prstGeom>
              <a:solidFill>
                <a:srgbClr val="9900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16413" name="Group 915"/>
              <p:cNvGrpSpPr>
                <a:grpSpLocks/>
              </p:cNvGrpSpPr>
              <p:nvPr/>
            </p:nvGrpSpPr>
            <p:grpSpPr bwMode="auto">
              <a:xfrm>
                <a:off x="3635" y="1177"/>
                <a:ext cx="131" cy="128"/>
                <a:chOff x="3635" y="1177"/>
                <a:chExt cx="131" cy="128"/>
              </a:xfrm>
            </p:grpSpPr>
            <p:sp>
              <p:nvSpPr>
                <p:cNvPr id="15798" name="Oval 916"/>
                <p:cNvSpPr>
                  <a:spLocks noChangeArrowheads="1"/>
                </p:cNvSpPr>
                <p:nvPr/>
              </p:nvSpPr>
              <p:spPr bwMode="auto">
                <a:xfrm>
                  <a:off x="3638" y="1177"/>
                  <a:ext cx="128" cy="128"/>
                </a:xfrm>
                <a:prstGeom prst="ellipse">
                  <a:avLst/>
                </a:prstGeom>
                <a:solidFill>
                  <a:srgbClr val="9900CC"/>
                </a:solidFill>
                <a:ln w="12700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5799" name="Rectangle 917"/>
                <p:cNvSpPr>
                  <a:spLocks noChangeArrowheads="1"/>
                </p:cNvSpPr>
                <p:nvPr/>
              </p:nvSpPr>
              <p:spPr bwMode="auto">
                <a:xfrm>
                  <a:off x="3635" y="1192"/>
                  <a:ext cx="122" cy="77"/>
                </a:xfrm>
                <a:prstGeom prst="rect">
                  <a:avLst/>
                </a:prstGeom>
                <a:solidFill>
                  <a:srgbClr val="9900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631825" eaLnBrk="0" hangingPunct="0">
                    <a:buSzPct val="100000"/>
                  </a:pPr>
                  <a:r>
                    <a:rPr lang="pt-BR" sz="700" b="1">
                      <a:solidFill>
                        <a:srgbClr val="FFFFFF"/>
                      </a:solidFill>
                      <a:latin typeface="Arial Black" pitchFamily="34" charset="0"/>
                      <a:cs typeface="Arial" charset="0"/>
                      <a:sym typeface="Arial" charset="0"/>
                    </a:rPr>
                    <a:t>USP</a:t>
                  </a:r>
                </a:p>
              </p:txBody>
            </p:sp>
          </p:grpSp>
        </p:grpSp>
        <p:grpSp>
          <p:nvGrpSpPr>
            <p:cNvPr id="16414" name="Group 918"/>
            <p:cNvGrpSpPr>
              <a:grpSpLocks/>
            </p:cNvGrpSpPr>
            <p:nvPr/>
          </p:nvGrpSpPr>
          <p:grpSpPr bwMode="auto">
            <a:xfrm>
              <a:off x="3840" y="3600"/>
              <a:ext cx="326" cy="206"/>
              <a:chOff x="3740" y="4066"/>
              <a:chExt cx="326" cy="206"/>
            </a:xfrm>
          </p:grpSpPr>
          <p:pic>
            <p:nvPicPr>
              <p:cNvPr id="15794" name="Picture 919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40" y="4114"/>
                <a:ext cx="204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795" name="Text Box 920"/>
              <p:cNvSpPr txBox="1">
                <a:spLocks noChangeArrowheads="1"/>
              </p:cNvSpPr>
              <p:nvPr/>
            </p:nvSpPr>
            <p:spPr bwMode="auto">
              <a:xfrm flipH="1">
                <a:off x="3826" y="4066"/>
                <a:ext cx="240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 1                                                          </a:t>
                </a:r>
              </a:p>
            </p:txBody>
          </p:sp>
        </p:grpSp>
      </p:grpSp>
      <p:grpSp>
        <p:nvGrpSpPr>
          <p:cNvPr id="16415" name="Group 921"/>
          <p:cNvGrpSpPr>
            <a:grpSpLocks/>
          </p:cNvGrpSpPr>
          <p:nvPr/>
        </p:nvGrpSpPr>
        <p:grpSpPr bwMode="auto">
          <a:xfrm>
            <a:off x="3101975" y="5668963"/>
            <a:ext cx="544513" cy="334962"/>
            <a:chOff x="3840" y="3568"/>
            <a:chExt cx="325" cy="238"/>
          </a:xfrm>
        </p:grpSpPr>
        <p:grpSp>
          <p:nvGrpSpPr>
            <p:cNvPr id="407552" name="Group 922"/>
            <p:cNvGrpSpPr>
              <a:grpSpLocks/>
            </p:cNvGrpSpPr>
            <p:nvPr/>
          </p:nvGrpSpPr>
          <p:grpSpPr bwMode="auto">
            <a:xfrm>
              <a:off x="3856" y="3568"/>
              <a:ext cx="151" cy="148"/>
              <a:chOff x="3635" y="1177"/>
              <a:chExt cx="151" cy="148"/>
            </a:xfrm>
          </p:grpSpPr>
          <p:sp>
            <p:nvSpPr>
              <p:cNvPr id="15788" name="Oval 923"/>
              <p:cNvSpPr>
                <a:spLocks noChangeArrowheads="1"/>
              </p:cNvSpPr>
              <p:nvPr/>
            </p:nvSpPr>
            <p:spPr bwMode="auto">
              <a:xfrm>
                <a:off x="3649" y="1188"/>
                <a:ext cx="137" cy="137"/>
              </a:xfrm>
              <a:prstGeom prst="ellipse">
                <a:avLst/>
              </a:prstGeom>
              <a:solidFill>
                <a:srgbClr val="9900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407553" name="Group 924"/>
              <p:cNvGrpSpPr>
                <a:grpSpLocks/>
              </p:cNvGrpSpPr>
              <p:nvPr/>
            </p:nvGrpSpPr>
            <p:grpSpPr bwMode="auto">
              <a:xfrm>
                <a:off x="3635" y="1177"/>
                <a:ext cx="131" cy="128"/>
                <a:chOff x="3635" y="1177"/>
                <a:chExt cx="131" cy="128"/>
              </a:xfrm>
            </p:grpSpPr>
            <p:sp>
              <p:nvSpPr>
                <p:cNvPr id="15790" name="Oval 925"/>
                <p:cNvSpPr>
                  <a:spLocks noChangeArrowheads="1"/>
                </p:cNvSpPr>
                <p:nvPr/>
              </p:nvSpPr>
              <p:spPr bwMode="auto">
                <a:xfrm>
                  <a:off x="3638" y="1177"/>
                  <a:ext cx="128" cy="128"/>
                </a:xfrm>
                <a:prstGeom prst="ellipse">
                  <a:avLst/>
                </a:prstGeom>
                <a:solidFill>
                  <a:srgbClr val="9900CC"/>
                </a:solidFill>
                <a:ln w="12700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5791" name="Rectangle 926"/>
                <p:cNvSpPr>
                  <a:spLocks noChangeArrowheads="1"/>
                </p:cNvSpPr>
                <p:nvPr/>
              </p:nvSpPr>
              <p:spPr bwMode="auto">
                <a:xfrm>
                  <a:off x="3635" y="1192"/>
                  <a:ext cx="122" cy="77"/>
                </a:xfrm>
                <a:prstGeom prst="rect">
                  <a:avLst/>
                </a:prstGeom>
                <a:solidFill>
                  <a:srgbClr val="9900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631825" eaLnBrk="0" hangingPunct="0">
                    <a:buSzPct val="100000"/>
                  </a:pPr>
                  <a:r>
                    <a:rPr lang="pt-BR" sz="700" b="1">
                      <a:solidFill>
                        <a:srgbClr val="FFFFFF"/>
                      </a:solidFill>
                      <a:latin typeface="Arial Black" pitchFamily="34" charset="0"/>
                      <a:cs typeface="Arial" charset="0"/>
                      <a:sym typeface="Arial" charset="0"/>
                    </a:rPr>
                    <a:t>USP</a:t>
                  </a:r>
                </a:p>
              </p:txBody>
            </p:sp>
          </p:grpSp>
        </p:grpSp>
        <p:grpSp>
          <p:nvGrpSpPr>
            <p:cNvPr id="407554" name="Group 927"/>
            <p:cNvGrpSpPr>
              <a:grpSpLocks/>
            </p:cNvGrpSpPr>
            <p:nvPr/>
          </p:nvGrpSpPr>
          <p:grpSpPr bwMode="auto">
            <a:xfrm>
              <a:off x="3840" y="3601"/>
              <a:ext cx="325" cy="205"/>
              <a:chOff x="3740" y="4067"/>
              <a:chExt cx="325" cy="205"/>
            </a:xfrm>
          </p:grpSpPr>
          <p:pic>
            <p:nvPicPr>
              <p:cNvPr id="15786" name="Picture 928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40" y="4114"/>
                <a:ext cx="204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787" name="Text Box 929"/>
              <p:cNvSpPr txBox="1">
                <a:spLocks noChangeArrowheads="1"/>
              </p:cNvSpPr>
              <p:nvPr/>
            </p:nvSpPr>
            <p:spPr bwMode="auto">
              <a:xfrm flipH="1">
                <a:off x="3824" y="4067"/>
                <a:ext cx="241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 2                                                          </a:t>
                </a:r>
              </a:p>
            </p:txBody>
          </p:sp>
        </p:grpSp>
      </p:grpSp>
      <p:grpSp>
        <p:nvGrpSpPr>
          <p:cNvPr id="407556" name="Group 930"/>
          <p:cNvGrpSpPr>
            <a:grpSpLocks/>
          </p:cNvGrpSpPr>
          <p:nvPr/>
        </p:nvGrpSpPr>
        <p:grpSpPr bwMode="auto">
          <a:xfrm>
            <a:off x="3267075" y="4821238"/>
            <a:ext cx="492125" cy="290512"/>
            <a:chOff x="2912" y="3840"/>
            <a:chExt cx="294" cy="206"/>
          </a:xfrm>
        </p:grpSpPr>
        <p:pic>
          <p:nvPicPr>
            <p:cNvPr id="15782" name="Picture 931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783" name="Text Box 932"/>
            <p:cNvSpPr txBox="1">
              <a:spLocks noChangeArrowheads="1"/>
            </p:cNvSpPr>
            <p:nvPr/>
          </p:nvSpPr>
          <p:spPr bwMode="auto">
            <a:xfrm flipH="1">
              <a:off x="2998" y="3840"/>
              <a:ext cx="208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 1                                                          </a:t>
              </a:r>
            </a:p>
          </p:txBody>
        </p:sp>
      </p:grpSp>
      <p:grpSp>
        <p:nvGrpSpPr>
          <p:cNvPr id="407557" name="Group 933"/>
          <p:cNvGrpSpPr>
            <a:grpSpLocks/>
          </p:cNvGrpSpPr>
          <p:nvPr/>
        </p:nvGrpSpPr>
        <p:grpSpPr bwMode="auto">
          <a:xfrm>
            <a:off x="4822825" y="5313363"/>
            <a:ext cx="488950" cy="290512"/>
            <a:chOff x="2912" y="3840"/>
            <a:chExt cx="293" cy="206"/>
          </a:xfrm>
        </p:grpSpPr>
        <p:pic>
          <p:nvPicPr>
            <p:cNvPr id="15780" name="Picture 934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781" name="Text Box 935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09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2                                                          </a:t>
              </a:r>
            </a:p>
          </p:txBody>
        </p:sp>
      </p:grpSp>
      <p:grpSp>
        <p:nvGrpSpPr>
          <p:cNvPr id="407558" name="Group 936"/>
          <p:cNvGrpSpPr>
            <a:grpSpLocks/>
          </p:cNvGrpSpPr>
          <p:nvPr/>
        </p:nvGrpSpPr>
        <p:grpSpPr bwMode="auto">
          <a:xfrm>
            <a:off x="5915025" y="2487613"/>
            <a:ext cx="492125" cy="331787"/>
            <a:chOff x="4696" y="1440"/>
            <a:chExt cx="294" cy="234"/>
          </a:xfrm>
        </p:grpSpPr>
        <p:grpSp>
          <p:nvGrpSpPr>
            <p:cNvPr id="407559" name="Group 937"/>
            <p:cNvGrpSpPr>
              <a:grpSpLocks/>
            </p:cNvGrpSpPr>
            <p:nvPr/>
          </p:nvGrpSpPr>
          <p:grpSpPr bwMode="auto">
            <a:xfrm>
              <a:off x="4711" y="1440"/>
              <a:ext cx="152" cy="148"/>
              <a:chOff x="5172" y="1896"/>
              <a:chExt cx="152" cy="148"/>
            </a:xfrm>
          </p:grpSpPr>
          <p:sp>
            <p:nvSpPr>
              <p:cNvPr id="15776" name="Oval 938"/>
              <p:cNvSpPr>
                <a:spLocks noChangeArrowheads="1"/>
              </p:cNvSpPr>
              <p:nvPr/>
            </p:nvSpPr>
            <p:spPr bwMode="auto">
              <a:xfrm>
                <a:off x="5186" y="1907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777" name="Rectangle 939"/>
              <p:cNvSpPr>
                <a:spLocks noChangeArrowheads="1"/>
              </p:cNvSpPr>
              <p:nvPr/>
            </p:nvSpPr>
            <p:spPr bwMode="auto">
              <a:xfrm>
                <a:off x="5187" y="1926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  <p:sp>
            <p:nvSpPr>
              <p:cNvPr id="15778" name="Oval 940"/>
              <p:cNvSpPr>
                <a:spLocks noChangeArrowheads="1"/>
              </p:cNvSpPr>
              <p:nvPr/>
            </p:nvSpPr>
            <p:spPr bwMode="auto">
              <a:xfrm>
                <a:off x="5175" y="1896"/>
                <a:ext cx="129" cy="12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779" name="Rectangle 941"/>
              <p:cNvSpPr>
                <a:spLocks noChangeArrowheads="1"/>
              </p:cNvSpPr>
              <p:nvPr/>
            </p:nvSpPr>
            <p:spPr bwMode="auto">
              <a:xfrm>
                <a:off x="5172" y="1910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 b="1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</p:grpSp>
        <p:grpSp>
          <p:nvGrpSpPr>
            <p:cNvPr id="407560" name="Group 942"/>
            <p:cNvGrpSpPr>
              <a:grpSpLocks/>
            </p:cNvGrpSpPr>
            <p:nvPr/>
          </p:nvGrpSpPr>
          <p:grpSpPr bwMode="auto">
            <a:xfrm>
              <a:off x="4696" y="1467"/>
              <a:ext cx="294" cy="207"/>
              <a:chOff x="2912" y="3839"/>
              <a:chExt cx="294" cy="207"/>
            </a:xfrm>
          </p:grpSpPr>
          <p:pic>
            <p:nvPicPr>
              <p:cNvPr id="15774" name="Picture 943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2" y="3888"/>
                <a:ext cx="177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775" name="Text Box 944"/>
              <p:cNvSpPr txBox="1">
                <a:spLocks noChangeArrowheads="1"/>
              </p:cNvSpPr>
              <p:nvPr/>
            </p:nvSpPr>
            <p:spPr bwMode="auto">
              <a:xfrm flipH="1">
                <a:off x="2998" y="3839"/>
                <a:ext cx="208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1                                                          </a:t>
                </a:r>
              </a:p>
            </p:txBody>
          </p:sp>
        </p:grpSp>
      </p:grpSp>
      <p:grpSp>
        <p:nvGrpSpPr>
          <p:cNvPr id="407561" name="Group 945"/>
          <p:cNvGrpSpPr>
            <a:grpSpLocks/>
          </p:cNvGrpSpPr>
          <p:nvPr/>
        </p:nvGrpSpPr>
        <p:grpSpPr bwMode="auto">
          <a:xfrm>
            <a:off x="5492750" y="2617788"/>
            <a:ext cx="492125" cy="290512"/>
            <a:chOff x="2912" y="3840"/>
            <a:chExt cx="294" cy="206"/>
          </a:xfrm>
        </p:grpSpPr>
        <p:pic>
          <p:nvPicPr>
            <p:cNvPr id="15770" name="Picture 946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771" name="Text Box 947"/>
            <p:cNvSpPr txBox="1">
              <a:spLocks noChangeArrowheads="1"/>
            </p:cNvSpPr>
            <p:nvPr/>
          </p:nvSpPr>
          <p:spPr bwMode="auto">
            <a:xfrm flipH="1">
              <a:off x="3000" y="3840"/>
              <a:ext cx="206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4                                                          </a:t>
              </a:r>
            </a:p>
          </p:txBody>
        </p:sp>
      </p:grpSp>
      <p:sp>
        <p:nvSpPr>
          <p:cNvPr id="15684" name="Line 948"/>
          <p:cNvSpPr>
            <a:spLocks noChangeShapeType="1"/>
          </p:cNvSpPr>
          <p:nvPr/>
        </p:nvSpPr>
        <p:spPr bwMode="auto">
          <a:xfrm flipH="1" flipV="1">
            <a:off x="2473325" y="5502275"/>
            <a:ext cx="306388" cy="4492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07562" name="Group 949"/>
          <p:cNvGrpSpPr>
            <a:grpSpLocks/>
          </p:cNvGrpSpPr>
          <p:nvPr/>
        </p:nvGrpSpPr>
        <p:grpSpPr bwMode="auto">
          <a:xfrm>
            <a:off x="6710363" y="4789488"/>
            <a:ext cx="542925" cy="334962"/>
            <a:chOff x="3840" y="3568"/>
            <a:chExt cx="324" cy="238"/>
          </a:xfrm>
        </p:grpSpPr>
        <p:grpSp>
          <p:nvGrpSpPr>
            <p:cNvPr id="407563" name="Group 950"/>
            <p:cNvGrpSpPr>
              <a:grpSpLocks/>
            </p:cNvGrpSpPr>
            <p:nvPr/>
          </p:nvGrpSpPr>
          <p:grpSpPr bwMode="auto">
            <a:xfrm>
              <a:off x="3856" y="3568"/>
              <a:ext cx="151" cy="148"/>
              <a:chOff x="3635" y="1177"/>
              <a:chExt cx="151" cy="148"/>
            </a:xfrm>
          </p:grpSpPr>
          <p:sp>
            <p:nvSpPr>
              <p:cNvPr id="15766" name="Oval 951"/>
              <p:cNvSpPr>
                <a:spLocks noChangeArrowheads="1"/>
              </p:cNvSpPr>
              <p:nvPr/>
            </p:nvSpPr>
            <p:spPr bwMode="auto">
              <a:xfrm>
                <a:off x="3649" y="1188"/>
                <a:ext cx="137" cy="137"/>
              </a:xfrm>
              <a:prstGeom prst="ellipse">
                <a:avLst/>
              </a:prstGeom>
              <a:solidFill>
                <a:srgbClr val="9900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407564" name="Group 952"/>
              <p:cNvGrpSpPr>
                <a:grpSpLocks/>
              </p:cNvGrpSpPr>
              <p:nvPr/>
            </p:nvGrpSpPr>
            <p:grpSpPr bwMode="auto">
              <a:xfrm>
                <a:off x="3635" y="1177"/>
                <a:ext cx="131" cy="128"/>
                <a:chOff x="3635" y="1177"/>
                <a:chExt cx="131" cy="128"/>
              </a:xfrm>
            </p:grpSpPr>
            <p:sp>
              <p:nvSpPr>
                <p:cNvPr id="15768" name="Oval 953"/>
                <p:cNvSpPr>
                  <a:spLocks noChangeArrowheads="1"/>
                </p:cNvSpPr>
                <p:nvPr/>
              </p:nvSpPr>
              <p:spPr bwMode="auto">
                <a:xfrm>
                  <a:off x="3638" y="1177"/>
                  <a:ext cx="128" cy="128"/>
                </a:xfrm>
                <a:prstGeom prst="ellipse">
                  <a:avLst/>
                </a:prstGeom>
                <a:solidFill>
                  <a:srgbClr val="9900CC"/>
                </a:solidFill>
                <a:ln w="12700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5769" name="Rectangle 954"/>
                <p:cNvSpPr>
                  <a:spLocks noChangeArrowheads="1"/>
                </p:cNvSpPr>
                <p:nvPr/>
              </p:nvSpPr>
              <p:spPr bwMode="auto">
                <a:xfrm>
                  <a:off x="3635" y="1193"/>
                  <a:ext cx="121" cy="77"/>
                </a:xfrm>
                <a:prstGeom prst="rect">
                  <a:avLst/>
                </a:prstGeom>
                <a:solidFill>
                  <a:srgbClr val="9900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631825" eaLnBrk="0" hangingPunct="0">
                    <a:buSzPct val="100000"/>
                  </a:pPr>
                  <a:r>
                    <a:rPr lang="pt-BR" sz="700" b="1">
                      <a:solidFill>
                        <a:srgbClr val="FFFFFF"/>
                      </a:solidFill>
                      <a:latin typeface="Arial Black" pitchFamily="34" charset="0"/>
                      <a:cs typeface="Arial" charset="0"/>
                      <a:sym typeface="Arial" charset="0"/>
                    </a:rPr>
                    <a:t>USP</a:t>
                  </a:r>
                </a:p>
              </p:txBody>
            </p:sp>
          </p:grpSp>
        </p:grpSp>
        <p:grpSp>
          <p:nvGrpSpPr>
            <p:cNvPr id="407565" name="Group 955"/>
            <p:cNvGrpSpPr>
              <a:grpSpLocks/>
            </p:cNvGrpSpPr>
            <p:nvPr/>
          </p:nvGrpSpPr>
          <p:grpSpPr bwMode="auto">
            <a:xfrm>
              <a:off x="3840" y="3600"/>
              <a:ext cx="324" cy="206"/>
              <a:chOff x="3740" y="4066"/>
              <a:chExt cx="324" cy="206"/>
            </a:xfrm>
          </p:grpSpPr>
          <p:pic>
            <p:nvPicPr>
              <p:cNvPr id="15764" name="Picture 956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40" y="4114"/>
                <a:ext cx="204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765" name="Text Box 957"/>
              <p:cNvSpPr txBox="1">
                <a:spLocks noChangeArrowheads="1"/>
              </p:cNvSpPr>
              <p:nvPr/>
            </p:nvSpPr>
            <p:spPr bwMode="auto">
              <a:xfrm flipH="1">
                <a:off x="3825" y="4066"/>
                <a:ext cx="239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 2                                                          </a:t>
                </a:r>
              </a:p>
            </p:txBody>
          </p:sp>
        </p:grpSp>
      </p:grpSp>
      <p:grpSp>
        <p:nvGrpSpPr>
          <p:cNvPr id="407566" name="Group 958"/>
          <p:cNvGrpSpPr>
            <a:grpSpLocks/>
          </p:cNvGrpSpPr>
          <p:nvPr/>
        </p:nvGrpSpPr>
        <p:grpSpPr bwMode="auto">
          <a:xfrm>
            <a:off x="6353175" y="5519738"/>
            <a:ext cx="539750" cy="334962"/>
            <a:chOff x="3840" y="3568"/>
            <a:chExt cx="324" cy="238"/>
          </a:xfrm>
        </p:grpSpPr>
        <p:grpSp>
          <p:nvGrpSpPr>
            <p:cNvPr id="407567" name="Group 959"/>
            <p:cNvGrpSpPr>
              <a:grpSpLocks/>
            </p:cNvGrpSpPr>
            <p:nvPr/>
          </p:nvGrpSpPr>
          <p:grpSpPr bwMode="auto">
            <a:xfrm>
              <a:off x="3856" y="3568"/>
              <a:ext cx="151" cy="148"/>
              <a:chOff x="3635" y="1177"/>
              <a:chExt cx="151" cy="148"/>
            </a:xfrm>
          </p:grpSpPr>
          <p:sp>
            <p:nvSpPr>
              <p:cNvPr id="15758" name="Oval 960"/>
              <p:cNvSpPr>
                <a:spLocks noChangeArrowheads="1"/>
              </p:cNvSpPr>
              <p:nvPr/>
            </p:nvSpPr>
            <p:spPr bwMode="auto">
              <a:xfrm>
                <a:off x="3649" y="1188"/>
                <a:ext cx="137" cy="137"/>
              </a:xfrm>
              <a:prstGeom prst="ellipse">
                <a:avLst/>
              </a:prstGeom>
              <a:solidFill>
                <a:srgbClr val="9900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407568" name="Group 961"/>
              <p:cNvGrpSpPr>
                <a:grpSpLocks/>
              </p:cNvGrpSpPr>
              <p:nvPr/>
            </p:nvGrpSpPr>
            <p:grpSpPr bwMode="auto">
              <a:xfrm>
                <a:off x="3635" y="1177"/>
                <a:ext cx="131" cy="128"/>
                <a:chOff x="3635" y="1177"/>
                <a:chExt cx="131" cy="128"/>
              </a:xfrm>
            </p:grpSpPr>
            <p:sp>
              <p:nvSpPr>
                <p:cNvPr id="15760" name="Oval 962"/>
                <p:cNvSpPr>
                  <a:spLocks noChangeArrowheads="1"/>
                </p:cNvSpPr>
                <p:nvPr/>
              </p:nvSpPr>
              <p:spPr bwMode="auto">
                <a:xfrm>
                  <a:off x="3638" y="1177"/>
                  <a:ext cx="128" cy="128"/>
                </a:xfrm>
                <a:prstGeom prst="ellipse">
                  <a:avLst/>
                </a:prstGeom>
                <a:solidFill>
                  <a:srgbClr val="9900CC"/>
                </a:solidFill>
                <a:ln w="12700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5761" name="Rectangle 963"/>
                <p:cNvSpPr>
                  <a:spLocks noChangeArrowheads="1"/>
                </p:cNvSpPr>
                <p:nvPr/>
              </p:nvSpPr>
              <p:spPr bwMode="auto">
                <a:xfrm>
                  <a:off x="3635" y="1193"/>
                  <a:ext cx="122" cy="76"/>
                </a:xfrm>
                <a:prstGeom prst="rect">
                  <a:avLst/>
                </a:prstGeom>
                <a:solidFill>
                  <a:srgbClr val="9900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631825" eaLnBrk="0" hangingPunct="0">
                    <a:buSzPct val="100000"/>
                  </a:pPr>
                  <a:r>
                    <a:rPr lang="pt-BR" sz="700" b="1">
                      <a:solidFill>
                        <a:srgbClr val="FFFFFF"/>
                      </a:solidFill>
                      <a:latin typeface="Arial Black" pitchFamily="34" charset="0"/>
                      <a:cs typeface="Arial" charset="0"/>
                      <a:sym typeface="Arial" charset="0"/>
                    </a:rPr>
                    <a:t>USP</a:t>
                  </a:r>
                </a:p>
              </p:txBody>
            </p:sp>
          </p:grpSp>
        </p:grpSp>
        <p:grpSp>
          <p:nvGrpSpPr>
            <p:cNvPr id="407569" name="Group 964"/>
            <p:cNvGrpSpPr>
              <a:grpSpLocks/>
            </p:cNvGrpSpPr>
            <p:nvPr/>
          </p:nvGrpSpPr>
          <p:grpSpPr bwMode="auto">
            <a:xfrm>
              <a:off x="3840" y="3600"/>
              <a:ext cx="324" cy="206"/>
              <a:chOff x="3740" y="4066"/>
              <a:chExt cx="324" cy="206"/>
            </a:xfrm>
          </p:grpSpPr>
          <p:pic>
            <p:nvPicPr>
              <p:cNvPr id="15756" name="Picture 965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40" y="4114"/>
                <a:ext cx="204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757" name="Text Box 966"/>
              <p:cNvSpPr txBox="1">
                <a:spLocks noChangeArrowheads="1"/>
              </p:cNvSpPr>
              <p:nvPr/>
            </p:nvSpPr>
            <p:spPr bwMode="auto">
              <a:xfrm flipH="1">
                <a:off x="3824" y="4066"/>
                <a:ext cx="240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 2                                                          </a:t>
                </a:r>
              </a:p>
            </p:txBody>
          </p:sp>
        </p:grpSp>
      </p:grpSp>
      <p:grpSp>
        <p:nvGrpSpPr>
          <p:cNvPr id="407570" name="Group 967"/>
          <p:cNvGrpSpPr>
            <a:grpSpLocks/>
          </p:cNvGrpSpPr>
          <p:nvPr/>
        </p:nvGrpSpPr>
        <p:grpSpPr bwMode="auto">
          <a:xfrm>
            <a:off x="5959475" y="5475288"/>
            <a:ext cx="490538" cy="330200"/>
            <a:chOff x="4696" y="1440"/>
            <a:chExt cx="293" cy="234"/>
          </a:xfrm>
        </p:grpSpPr>
        <p:grpSp>
          <p:nvGrpSpPr>
            <p:cNvPr id="407571" name="Group 968"/>
            <p:cNvGrpSpPr>
              <a:grpSpLocks/>
            </p:cNvGrpSpPr>
            <p:nvPr/>
          </p:nvGrpSpPr>
          <p:grpSpPr bwMode="auto">
            <a:xfrm>
              <a:off x="4711" y="1440"/>
              <a:ext cx="152" cy="148"/>
              <a:chOff x="5172" y="1896"/>
              <a:chExt cx="152" cy="148"/>
            </a:xfrm>
          </p:grpSpPr>
          <p:sp>
            <p:nvSpPr>
              <p:cNvPr id="15750" name="Oval 969"/>
              <p:cNvSpPr>
                <a:spLocks noChangeArrowheads="1"/>
              </p:cNvSpPr>
              <p:nvPr/>
            </p:nvSpPr>
            <p:spPr bwMode="auto">
              <a:xfrm>
                <a:off x="5186" y="1907"/>
                <a:ext cx="138" cy="137"/>
              </a:xfrm>
              <a:prstGeom prst="ellipse">
                <a:avLst/>
              </a:pr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751" name="Rectangle 970"/>
              <p:cNvSpPr>
                <a:spLocks noChangeArrowheads="1"/>
              </p:cNvSpPr>
              <p:nvPr/>
            </p:nvSpPr>
            <p:spPr bwMode="auto">
              <a:xfrm>
                <a:off x="5187" y="1927"/>
                <a:ext cx="118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>
                    <a:solidFill>
                      <a:srgbClr val="333300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  <p:sp>
            <p:nvSpPr>
              <p:cNvPr id="15752" name="Oval 971"/>
              <p:cNvSpPr>
                <a:spLocks noChangeArrowheads="1"/>
              </p:cNvSpPr>
              <p:nvPr/>
            </p:nvSpPr>
            <p:spPr bwMode="auto">
              <a:xfrm>
                <a:off x="5175" y="1896"/>
                <a:ext cx="129" cy="12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753" name="Rectangle 972"/>
              <p:cNvSpPr>
                <a:spLocks noChangeArrowheads="1"/>
              </p:cNvSpPr>
              <p:nvPr/>
            </p:nvSpPr>
            <p:spPr bwMode="auto">
              <a:xfrm>
                <a:off x="5172" y="1911"/>
                <a:ext cx="11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631825" eaLnBrk="0" hangingPunct="0">
                  <a:buSzPct val="100000"/>
                </a:pPr>
                <a:r>
                  <a:rPr lang="pt-BR" sz="700" b="1">
                    <a:solidFill>
                      <a:srgbClr val="FFFFFF"/>
                    </a:solidFill>
                    <a:latin typeface="Arial Black" pitchFamily="34" charset="0"/>
                    <a:cs typeface="Arial" charset="0"/>
                    <a:sym typeface="Arial" charset="0"/>
                  </a:rPr>
                  <a:t>PSR</a:t>
                </a:r>
              </a:p>
            </p:txBody>
          </p:sp>
        </p:grpSp>
        <p:grpSp>
          <p:nvGrpSpPr>
            <p:cNvPr id="407572" name="Group 973"/>
            <p:cNvGrpSpPr>
              <a:grpSpLocks/>
            </p:cNvGrpSpPr>
            <p:nvPr/>
          </p:nvGrpSpPr>
          <p:grpSpPr bwMode="auto">
            <a:xfrm>
              <a:off x="4696" y="1469"/>
              <a:ext cx="293" cy="205"/>
              <a:chOff x="2912" y="3841"/>
              <a:chExt cx="293" cy="205"/>
            </a:xfrm>
          </p:grpSpPr>
          <p:pic>
            <p:nvPicPr>
              <p:cNvPr id="15748" name="Picture 974" descr="logopsf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2" y="3888"/>
                <a:ext cx="177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749" name="Text Box 975"/>
              <p:cNvSpPr txBox="1">
                <a:spLocks noChangeArrowheads="1"/>
              </p:cNvSpPr>
              <p:nvPr/>
            </p:nvSpPr>
            <p:spPr bwMode="auto">
              <a:xfrm flipH="1">
                <a:off x="2996" y="3841"/>
                <a:ext cx="209" cy="14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lIns="75749" tIns="37874" rIns="75749" bIns="37874">
                <a:spAutoFit/>
              </a:bodyPr>
              <a:lstStyle/>
              <a:p>
                <a:pPr defTabSz="631825" eaLnBrk="0" hangingPunct="0">
                  <a:spcBef>
                    <a:spcPct val="50000"/>
                  </a:spcBef>
                  <a:buSzPct val="100000"/>
                </a:pPr>
                <a:r>
                  <a:rPr lang="pt-BR" sz="8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  <a:sym typeface="Arial" charset="0"/>
                  </a:rPr>
                  <a:t>1                                                          </a:t>
                </a:r>
              </a:p>
            </p:txBody>
          </p:sp>
        </p:grpSp>
      </p:grpSp>
      <p:sp>
        <p:nvSpPr>
          <p:cNvPr id="15688" name="Rectangle 976"/>
          <p:cNvSpPr>
            <a:spLocks noChangeArrowheads="1"/>
          </p:cNvSpPr>
          <p:nvPr/>
        </p:nvSpPr>
        <p:spPr bwMode="auto">
          <a:xfrm>
            <a:off x="2168525" y="5213350"/>
            <a:ext cx="487363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 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  <a:p>
            <a:pPr algn="ctr" defTabSz="757238" eaLnBrk="0" hangingPunct="0">
              <a:buSzPct val="100000"/>
            </a:pPr>
            <a:endParaRPr lang="pt-BR" sz="900" b="1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5689" name="Oval 977"/>
          <p:cNvSpPr>
            <a:spLocks noChangeArrowheads="1"/>
          </p:cNvSpPr>
          <p:nvPr/>
        </p:nvSpPr>
        <p:spPr bwMode="auto">
          <a:xfrm>
            <a:off x="1357313" y="4846638"/>
            <a:ext cx="547687" cy="411162"/>
          </a:xfrm>
          <a:prstGeom prst="ellipse">
            <a:avLst/>
          </a:prstGeom>
          <a:solidFill>
            <a:srgbClr val="99FF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690" name="Oval 978"/>
          <p:cNvSpPr>
            <a:spLocks noChangeArrowheads="1"/>
          </p:cNvSpPr>
          <p:nvPr/>
        </p:nvSpPr>
        <p:spPr bwMode="auto">
          <a:xfrm>
            <a:off x="3338513" y="4419600"/>
            <a:ext cx="547687" cy="411163"/>
          </a:xfrm>
          <a:prstGeom prst="ellipse">
            <a:avLst/>
          </a:prstGeom>
          <a:solidFill>
            <a:srgbClr val="99FF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691" name="Rectangle 979"/>
          <p:cNvSpPr>
            <a:spLocks noChangeArrowheads="1"/>
          </p:cNvSpPr>
          <p:nvPr/>
        </p:nvSpPr>
        <p:spPr bwMode="auto">
          <a:xfrm>
            <a:off x="3424238" y="4481513"/>
            <a:ext cx="434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692" name="Oval 980"/>
          <p:cNvSpPr>
            <a:spLocks noChangeArrowheads="1"/>
          </p:cNvSpPr>
          <p:nvPr/>
        </p:nvSpPr>
        <p:spPr bwMode="auto">
          <a:xfrm>
            <a:off x="3871913" y="4389438"/>
            <a:ext cx="547687" cy="411162"/>
          </a:xfrm>
          <a:prstGeom prst="ellipse">
            <a:avLst/>
          </a:prstGeom>
          <a:solidFill>
            <a:srgbClr val="99FF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693" name="Rectangle 981"/>
          <p:cNvSpPr>
            <a:spLocks noChangeArrowheads="1"/>
          </p:cNvSpPr>
          <p:nvPr/>
        </p:nvSpPr>
        <p:spPr bwMode="auto">
          <a:xfrm>
            <a:off x="3959225" y="4451350"/>
            <a:ext cx="434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  <a:p>
            <a:pPr algn="ctr" defTabSz="757238" eaLnBrk="0" hangingPunct="0">
              <a:buSzPct val="100000"/>
            </a:pPr>
            <a:endParaRPr lang="pt-BR" sz="800" b="1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5694" name="Oval 982"/>
          <p:cNvSpPr>
            <a:spLocks noChangeArrowheads="1"/>
          </p:cNvSpPr>
          <p:nvPr/>
        </p:nvSpPr>
        <p:spPr bwMode="auto">
          <a:xfrm>
            <a:off x="4329113" y="4572000"/>
            <a:ext cx="547687" cy="411163"/>
          </a:xfrm>
          <a:prstGeom prst="ellipse">
            <a:avLst/>
          </a:prstGeom>
          <a:solidFill>
            <a:srgbClr val="99FF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695" name="Rectangle 983"/>
          <p:cNvSpPr>
            <a:spLocks noChangeArrowheads="1"/>
          </p:cNvSpPr>
          <p:nvPr/>
        </p:nvSpPr>
        <p:spPr bwMode="auto">
          <a:xfrm>
            <a:off x="4416425" y="4633913"/>
            <a:ext cx="434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  <a:p>
            <a:pPr algn="ctr" defTabSz="757238" eaLnBrk="0" hangingPunct="0">
              <a:buSzPct val="100000"/>
            </a:pPr>
            <a:endParaRPr lang="pt-BR" sz="800" b="1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5696" name="Oval 984"/>
          <p:cNvSpPr>
            <a:spLocks noChangeArrowheads="1"/>
          </p:cNvSpPr>
          <p:nvPr/>
        </p:nvSpPr>
        <p:spPr bwMode="auto">
          <a:xfrm>
            <a:off x="4876800" y="4419600"/>
            <a:ext cx="733425" cy="581025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697" name="Rectangle 985"/>
          <p:cNvSpPr>
            <a:spLocks noChangeArrowheads="1"/>
          </p:cNvSpPr>
          <p:nvPr/>
        </p:nvSpPr>
        <p:spPr bwMode="auto">
          <a:xfrm>
            <a:off x="4951413" y="4556125"/>
            <a:ext cx="487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 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698" name="Oval 986"/>
          <p:cNvSpPr>
            <a:spLocks noChangeArrowheads="1"/>
          </p:cNvSpPr>
          <p:nvPr/>
        </p:nvSpPr>
        <p:spPr bwMode="auto">
          <a:xfrm>
            <a:off x="3533775" y="3457575"/>
            <a:ext cx="733425" cy="581025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699" name="Rectangle 987"/>
          <p:cNvSpPr>
            <a:spLocks noChangeArrowheads="1"/>
          </p:cNvSpPr>
          <p:nvPr/>
        </p:nvSpPr>
        <p:spPr bwMode="auto">
          <a:xfrm>
            <a:off x="3676650" y="3594100"/>
            <a:ext cx="514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 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00" name="Oval 988"/>
          <p:cNvSpPr>
            <a:spLocks noChangeArrowheads="1"/>
          </p:cNvSpPr>
          <p:nvPr/>
        </p:nvSpPr>
        <p:spPr bwMode="auto">
          <a:xfrm>
            <a:off x="3609975" y="2314575"/>
            <a:ext cx="733425" cy="581025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01" name="Rectangle 989"/>
          <p:cNvSpPr>
            <a:spLocks noChangeArrowheads="1"/>
          </p:cNvSpPr>
          <p:nvPr/>
        </p:nvSpPr>
        <p:spPr bwMode="auto">
          <a:xfrm>
            <a:off x="3752850" y="2451100"/>
            <a:ext cx="487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 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02" name="Oval 990"/>
          <p:cNvSpPr>
            <a:spLocks noChangeArrowheads="1"/>
          </p:cNvSpPr>
          <p:nvPr/>
        </p:nvSpPr>
        <p:spPr bwMode="auto">
          <a:xfrm>
            <a:off x="5235575" y="1933575"/>
            <a:ext cx="733425" cy="581025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03" name="Rectangle 991"/>
          <p:cNvSpPr>
            <a:spLocks noChangeArrowheads="1"/>
          </p:cNvSpPr>
          <p:nvPr/>
        </p:nvSpPr>
        <p:spPr bwMode="auto">
          <a:xfrm>
            <a:off x="5327650" y="2082800"/>
            <a:ext cx="487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 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04" name="Oval 992"/>
          <p:cNvSpPr>
            <a:spLocks noChangeArrowheads="1"/>
          </p:cNvSpPr>
          <p:nvPr/>
        </p:nvSpPr>
        <p:spPr bwMode="auto">
          <a:xfrm>
            <a:off x="7610475" y="1727200"/>
            <a:ext cx="733425" cy="581025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05" name="Rectangle 993"/>
          <p:cNvSpPr>
            <a:spLocks noChangeArrowheads="1"/>
          </p:cNvSpPr>
          <p:nvPr/>
        </p:nvSpPr>
        <p:spPr bwMode="auto">
          <a:xfrm>
            <a:off x="7715250" y="1838325"/>
            <a:ext cx="487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 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06" name="Oval 994"/>
          <p:cNvSpPr>
            <a:spLocks noChangeArrowheads="1"/>
          </p:cNvSpPr>
          <p:nvPr/>
        </p:nvSpPr>
        <p:spPr bwMode="auto">
          <a:xfrm>
            <a:off x="6172200" y="3429000"/>
            <a:ext cx="733425" cy="581025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07" name="Rectangle 995"/>
          <p:cNvSpPr>
            <a:spLocks noChangeArrowheads="1"/>
          </p:cNvSpPr>
          <p:nvPr/>
        </p:nvSpPr>
        <p:spPr bwMode="auto">
          <a:xfrm>
            <a:off x="6267450" y="3565525"/>
            <a:ext cx="487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 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08" name="Oval 996"/>
          <p:cNvSpPr>
            <a:spLocks noChangeArrowheads="1"/>
          </p:cNvSpPr>
          <p:nvPr/>
        </p:nvSpPr>
        <p:spPr bwMode="auto">
          <a:xfrm>
            <a:off x="6081713" y="4999038"/>
            <a:ext cx="547687" cy="411162"/>
          </a:xfrm>
          <a:prstGeom prst="ellipse">
            <a:avLst/>
          </a:prstGeom>
          <a:solidFill>
            <a:srgbClr val="99FF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09" name="Rectangle 997"/>
          <p:cNvSpPr>
            <a:spLocks noChangeArrowheads="1"/>
          </p:cNvSpPr>
          <p:nvPr/>
        </p:nvSpPr>
        <p:spPr bwMode="auto">
          <a:xfrm>
            <a:off x="6169025" y="5060950"/>
            <a:ext cx="434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  <a:p>
            <a:pPr algn="ctr" defTabSz="757238" eaLnBrk="0" hangingPunct="0">
              <a:buSzPct val="100000"/>
            </a:pPr>
            <a:endParaRPr lang="pt-BR" sz="800" b="1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5710" name="Oval 998"/>
          <p:cNvSpPr>
            <a:spLocks noChangeArrowheads="1"/>
          </p:cNvSpPr>
          <p:nvPr/>
        </p:nvSpPr>
        <p:spPr bwMode="auto">
          <a:xfrm>
            <a:off x="4481513" y="5684838"/>
            <a:ext cx="547687" cy="411162"/>
          </a:xfrm>
          <a:prstGeom prst="ellipse">
            <a:avLst/>
          </a:prstGeom>
          <a:solidFill>
            <a:srgbClr val="99FF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11" name="Rectangle 999"/>
          <p:cNvSpPr>
            <a:spLocks noChangeArrowheads="1"/>
          </p:cNvSpPr>
          <p:nvPr/>
        </p:nvSpPr>
        <p:spPr bwMode="auto">
          <a:xfrm>
            <a:off x="4568825" y="5746750"/>
            <a:ext cx="434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  <a:p>
            <a:pPr algn="ctr" defTabSz="757238" eaLnBrk="0" hangingPunct="0">
              <a:buSzPct val="100000"/>
            </a:pPr>
            <a:endParaRPr lang="pt-BR" sz="800" b="1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5712" name="Oval 1000"/>
          <p:cNvSpPr>
            <a:spLocks noChangeArrowheads="1"/>
          </p:cNvSpPr>
          <p:nvPr/>
        </p:nvSpPr>
        <p:spPr bwMode="auto">
          <a:xfrm>
            <a:off x="4724400" y="3124200"/>
            <a:ext cx="855663" cy="809625"/>
          </a:xfrm>
          <a:prstGeom prst="ellipse">
            <a:avLst/>
          </a:prstGeom>
          <a:solidFill>
            <a:srgbClr val="CC0099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buSzPct val="100000"/>
            </a:pPr>
            <a:r>
              <a:rPr lang="pt-BR" sz="1400" b="1">
                <a:solidFill>
                  <a:srgbClr val="FFFFFF"/>
                </a:solidFill>
                <a:latin typeface="Century Gothic" pitchFamily="34" charset="0"/>
                <a:sym typeface="Arial" charset="0"/>
              </a:rPr>
              <a:t>Hospital </a:t>
            </a:r>
          </a:p>
          <a:p>
            <a:pPr algn="ctr" eaLnBrk="0" hangingPunct="0">
              <a:buSzPct val="100000"/>
            </a:pPr>
            <a:r>
              <a:rPr lang="pt-BR" sz="1400" b="1">
                <a:solidFill>
                  <a:srgbClr val="FFFFFF"/>
                </a:solidFill>
                <a:latin typeface="Century Gothic" pitchFamily="34" charset="0"/>
                <a:sym typeface="Arial" charset="0"/>
              </a:rPr>
              <a:t>Regional</a:t>
            </a:r>
          </a:p>
        </p:txBody>
      </p:sp>
      <p:sp>
        <p:nvSpPr>
          <p:cNvPr id="15713" name="Oval 1001"/>
          <p:cNvSpPr>
            <a:spLocks noChangeArrowheads="1"/>
          </p:cNvSpPr>
          <p:nvPr/>
        </p:nvSpPr>
        <p:spPr bwMode="auto">
          <a:xfrm>
            <a:off x="1409700" y="1990725"/>
            <a:ext cx="731838" cy="582613"/>
          </a:xfrm>
          <a:prstGeom prst="ellipse">
            <a:avLst/>
          </a:prstGeom>
          <a:solidFill>
            <a:srgbClr val="99FF33"/>
          </a:solidFill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14" name="Rectangle 1002"/>
          <p:cNvSpPr>
            <a:spLocks noChangeArrowheads="1"/>
          </p:cNvSpPr>
          <p:nvPr/>
        </p:nvSpPr>
        <p:spPr bwMode="auto">
          <a:xfrm>
            <a:off x="1530350" y="2128838"/>
            <a:ext cx="487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15" name="Rectangle 1003"/>
          <p:cNvSpPr>
            <a:spLocks noChangeArrowheads="1"/>
          </p:cNvSpPr>
          <p:nvPr/>
        </p:nvSpPr>
        <p:spPr bwMode="auto">
          <a:xfrm>
            <a:off x="1981200" y="3765550"/>
            <a:ext cx="487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16" name="Rectangle 1004"/>
          <p:cNvSpPr>
            <a:spLocks noChangeArrowheads="1"/>
          </p:cNvSpPr>
          <p:nvPr/>
        </p:nvSpPr>
        <p:spPr bwMode="auto">
          <a:xfrm>
            <a:off x="1270000" y="4419600"/>
            <a:ext cx="487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17" name="Rectangle 1005"/>
          <p:cNvSpPr>
            <a:spLocks noChangeArrowheads="1"/>
          </p:cNvSpPr>
          <p:nvPr/>
        </p:nvSpPr>
        <p:spPr bwMode="auto">
          <a:xfrm>
            <a:off x="1398588" y="4937125"/>
            <a:ext cx="4349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8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15718" name="Rectangle 1006"/>
          <p:cNvSpPr>
            <a:spLocks noChangeArrowheads="1"/>
          </p:cNvSpPr>
          <p:nvPr/>
        </p:nvSpPr>
        <p:spPr bwMode="auto">
          <a:xfrm>
            <a:off x="8004175" y="4730750"/>
            <a:ext cx="487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Hospital</a:t>
            </a:r>
          </a:p>
          <a:p>
            <a:pPr algn="ctr" defTabSz="757238" eaLnBrk="0" hangingPunct="0">
              <a:buSzPct val="100000"/>
            </a:pPr>
            <a:r>
              <a:rPr lang="pt-BR" sz="900" b="1">
                <a:solidFill>
                  <a:srgbClr val="000000"/>
                </a:solidFill>
                <a:cs typeface="Arial" charset="0"/>
                <a:sym typeface="Arial" charset="0"/>
              </a:rPr>
              <a:t>Regional</a:t>
            </a:r>
          </a:p>
        </p:txBody>
      </p:sp>
      <p:sp>
        <p:nvSpPr>
          <p:cNvPr id="408559" name="Text Box 1007"/>
          <p:cNvSpPr txBox="1">
            <a:spLocks noChangeArrowheads="1"/>
          </p:cNvSpPr>
          <p:nvPr/>
        </p:nvSpPr>
        <p:spPr bwMode="auto">
          <a:xfrm>
            <a:off x="298450" y="384175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pt-BR" sz="32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15720" name="Line 1008"/>
          <p:cNvSpPr>
            <a:spLocks noChangeShapeType="1"/>
          </p:cNvSpPr>
          <p:nvPr/>
        </p:nvSpPr>
        <p:spPr bwMode="auto">
          <a:xfrm flipH="1">
            <a:off x="5584825" y="2895600"/>
            <a:ext cx="1366838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721" name="Line 1009"/>
          <p:cNvSpPr>
            <a:spLocks noChangeShapeType="1"/>
          </p:cNvSpPr>
          <p:nvPr/>
        </p:nvSpPr>
        <p:spPr bwMode="auto">
          <a:xfrm>
            <a:off x="8040688" y="4379913"/>
            <a:ext cx="50800" cy="228600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22" name="Line 1010"/>
          <p:cNvSpPr>
            <a:spLocks noChangeShapeType="1"/>
          </p:cNvSpPr>
          <p:nvPr/>
        </p:nvSpPr>
        <p:spPr bwMode="auto">
          <a:xfrm flipH="1">
            <a:off x="7634288" y="4862513"/>
            <a:ext cx="228600" cy="25400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07573" name="Group 1011"/>
          <p:cNvGrpSpPr>
            <a:grpSpLocks/>
          </p:cNvGrpSpPr>
          <p:nvPr/>
        </p:nvGrpSpPr>
        <p:grpSpPr bwMode="auto">
          <a:xfrm>
            <a:off x="8651875" y="4259263"/>
            <a:ext cx="492125" cy="290512"/>
            <a:chOff x="2912" y="3840"/>
            <a:chExt cx="294" cy="206"/>
          </a:xfrm>
        </p:grpSpPr>
        <p:pic>
          <p:nvPicPr>
            <p:cNvPr id="15744" name="Picture 1012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745" name="Text Box 1013"/>
            <p:cNvSpPr txBox="1">
              <a:spLocks noChangeArrowheads="1"/>
            </p:cNvSpPr>
            <p:nvPr/>
          </p:nvSpPr>
          <p:spPr bwMode="auto">
            <a:xfrm flipH="1">
              <a:off x="2998" y="3840"/>
              <a:ext cx="208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grpSp>
        <p:nvGrpSpPr>
          <p:cNvPr id="407574" name="Group 1014"/>
          <p:cNvGrpSpPr>
            <a:grpSpLocks/>
          </p:cNvGrpSpPr>
          <p:nvPr/>
        </p:nvGrpSpPr>
        <p:grpSpPr bwMode="auto">
          <a:xfrm>
            <a:off x="8651875" y="4779963"/>
            <a:ext cx="492125" cy="290512"/>
            <a:chOff x="2912" y="3840"/>
            <a:chExt cx="294" cy="206"/>
          </a:xfrm>
        </p:grpSpPr>
        <p:pic>
          <p:nvPicPr>
            <p:cNvPr id="15742" name="Picture 1015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743" name="Text Box 1016"/>
            <p:cNvSpPr txBox="1">
              <a:spLocks noChangeArrowheads="1"/>
            </p:cNvSpPr>
            <p:nvPr/>
          </p:nvSpPr>
          <p:spPr bwMode="auto">
            <a:xfrm flipH="1">
              <a:off x="2998" y="3840"/>
              <a:ext cx="208" cy="14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1                                                          </a:t>
              </a:r>
            </a:p>
          </p:txBody>
        </p:sp>
      </p:grpSp>
      <p:sp>
        <p:nvSpPr>
          <p:cNvPr id="15725" name="Line 1017"/>
          <p:cNvSpPr>
            <a:spLocks noChangeShapeType="1"/>
          </p:cNvSpPr>
          <p:nvPr/>
        </p:nvSpPr>
        <p:spPr bwMode="auto">
          <a:xfrm flipH="1">
            <a:off x="8497888" y="4506913"/>
            <a:ext cx="177800" cy="165100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26" name="Line 1018"/>
          <p:cNvSpPr>
            <a:spLocks noChangeShapeType="1"/>
          </p:cNvSpPr>
          <p:nvPr/>
        </p:nvSpPr>
        <p:spPr bwMode="auto">
          <a:xfrm flipH="1">
            <a:off x="8612188" y="4926013"/>
            <a:ext cx="228600" cy="25400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07575" name="Group 1019"/>
          <p:cNvGrpSpPr>
            <a:grpSpLocks/>
          </p:cNvGrpSpPr>
          <p:nvPr/>
        </p:nvGrpSpPr>
        <p:grpSpPr bwMode="auto">
          <a:xfrm>
            <a:off x="8420100" y="4216400"/>
            <a:ext cx="247650" cy="209550"/>
            <a:chOff x="1662" y="1140"/>
            <a:chExt cx="148" cy="148"/>
          </a:xfrm>
        </p:grpSpPr>
        <p:sp>
          <p:nvSpPr>
            <p:cNvPr id="15737" name="Oval 1020"/>
            <p:cNvSpPr>
              <a:spLocks noChangeArrowheads="1"/>
            </p:cNvSpPr>
            <p:nvPr/>
          </p:nvSpPr>
          <p:spPr bwMode="auto">
            <a:xfrm>
              <a:off x="1673" y="1151"/>
              <a:ext cx="137" cy="137"/>
            </a:xfrm>
            <a:prstGeom prst="ellipse">
              <a:avLst/>
            </a:pr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738" name="Rectangle 1021"/>
            <p:cNvSpPr>
              <a:spLocks noChangeArrowheads="1"/>
            </p:cNvSpPr>
            <p:nvPr/>
          </p:nvSpPr>
          <p:spPr bwMode="auto">
            <a:xfrm>
              <a:off x="1684" y="1155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739" name="Oval 1022"/>
            <p:cNvSpPr>
              <a:spLocks noChangeArrowheads="1"/>
            </p:cNvSpPr>
            <p:nvPr/>
          </p:nvSpPr>
          <p:spPr bwMode="auto">
            <a:xfrm>
              <a:off x="1662" y="1140"/>
              <a:ext cx="128" cy="128"/>
            </a:xfrm>
            <a:prstGeom prst="ellipse">
              <a:avLst/>
            </a:prstGeom>
            <a:solidFill>
              <a:srgbClr val="00FFFF"/>
            </a:solidFill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740" name="Rectangle 1023"/>
            <p:cNvSpPr>
              <a:spLocks noChangeArrowheads="1"/>
            </p:cNvSpPr>
            <p:nvPr/>
          </p:nvSpPr>
          <p:spPr bwMode="auto">
            <a:xfrm>
              <a:off x="1672" y="1146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333300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  <p:sp>
          <p:nvSpPr>
            <p:cNvPr id="15741" name="Rectangle 1024"/>
            <p:cNvSpPr>
              <a:spLocks noChangeArrowheads="1"/>
            </p:cNvSpPr>
            <p:nvPr/>
          </p:nvSpPr>
          <p:spPr bwMode="auto">
            <a:xfrm>
              <a:off x="1668" y="1143"/>
              <a:ext cx="80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631825" eaLnBrk="0" hangingPunct="0">
                <a:buSzPct val="100000"/>
              </a:pPr>
              <a:r>
                <a:rPr lang="pt-BR" sz="700">
                  <a:solidFill>
                    <a:srgbClr val="FFFFFF"/>
                  </a:solidFill>
                  <a:latin typeface="Arial Black" pitchFamily="34" charset="0"/>
                  <a:cs typeface="Arial" charset="0"/>
                  <a:sym typeface="Arial" charset="0"/>
                </a:rPr>
                <a:t>CS</a:t>
              </a:r>
            </a:p>
          </p:txBody>
        </p:sp>
      </p:grpSp>
      <p:sp>
        <p:nvSpPr>
          <p:cNvPr id="15728" name="Line 1025"/>
          <p:cNvSpPr>
            <a:spLocks noChangeShapeType="1"/>
          </p:cNvSpPr>
          <p:nvPr/>
        </p:nvSpPr>
        <p:spPr bwMode="auto">
          <a:xfrm flipH="1">
            <a:off x="8370888" y="4418013"/>
            <a:ext cx="114300" cy="215900"/>
          </a:xfrm>
          <a:prstGeom prst="line">
            <a:avLst/>
          </a:prstGeom>
          <a:noFill/>
          <a:ln w="12700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07576" name="Group 1026"/>
          <p:cNvGrpSpPr>
            <a:grpSpLocks/>
          </p:cNvGrpSpPr>
          <p:nvPr/>
        </p:nvGrpSpPr>
        <p:grpSpPr bwMode="auto">
          <a:xfrm>
            <a:off x="6202363" y="1846263"/>
            <a:ext cx="488950" cy="288925"/>
            <a:chOff x="2912" y="3840"/>
            <a:chExt cx="293" cy="206"/>
          </a:xfrm>
        </p:grpSpPr>
        <p:pic>
          <p:nvPicPr>
            <p:cNvPr id="15735" name="Picture 1027" descr="logops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2" y="3888"/>
              <a:ext cx="17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736" name="Text Box 1028"/>
            <p:cNvSpPr txBox="1">
              <a:spLocks noChangeArrowheads="1"/>
            </p:cNvSpPr>
            <p:nvPr/>
          </p:nvSpPr>
          <p:spPr bwMode="auto">
            <a:xfrm flipH="1">
              <a:off x="2996" y="3840"/>
              <a:ext cx="209" cy="1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75749" tIns="37874" rIns="75749" bIns="37874">
              <a:spAutoFit/>
            </a:bodyPr>
            <a:lstStyle/>
            <a:p>
              <a:pPr defTabSz="631825" eaLnBrk="0" hangingPunct="0">
                <a:spcBef>
                  <a:spcPct val="50000"/>
                </a:spcBef>
                <a:buSzPct val="100000"/>
              </a:pPr>
              <a:r>
                <a:rPr lang="pt-BR" sz="800" b="1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Arial" charset="0"/>
                </a:rPr>
                <a:t>3                                                          </a:t>
              </a:r>
            </a:p>
          </p:txBody>
        </p:sp>
      </p:grpSp>
      <p:sp>
        <p:nvSpPr>
          <p:cNvPr id="15730" name="Line 1029"/>
          <p:cNvSpPr>
            <a:spLocks noChangeShapeType="1"/>
          </p:cNvSpPr>
          <p:nvPr/>
        </p:nvSpPr>
        <p:spPr bwMode="auto">
          <a:xfrm>
            <a:off x="5875338" y="2449513"/>
            <a:ext cx="125412" cy="152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31" name="Line 1030"/>
          <p:cNvSpPr>
            <a:spLocks noChangeShapeType="1"/>
          </p:cNvSpPr>
          <p:nvPr/>
        </p:nvSpPr>
        <p:spPr bwMode="auto">
          <a:xfrm flipH="1" flipV="1">
            <a:off x="5632450" y="2500313"/>
            <a:ext cx="1588" cy="16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32" name="Line 1031"/>
          <p:cNvSpPr>
            <a:spLocks noChangeShapeType="1"/>
          </p:cNvSpPr>
          <p:nvPr/>
        </p:nvSpPr>
        <p:spPr bwMode="auto">
          <a:xfrm>
            <a:off x="5938838" y="2309813"/>
            <a:ext cx="265112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733" name="Line 1032"/>
          <p:cNvSpPr>
            <a:spLocks noChangeShapeType="1"/>
          </p:cNvSpPr>
          <p:nvPr/>
        </p:nvSpPr>
        <p:spPr bwMode="auto">
          <a:xfrm flipH="1">
            <a:off x="5292725" y="2501900"/>
            <a:ext cx="147638" cy="638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08585" name="Rectangle 1033"/>
          <p:cNvSpPr>
            <a:spLocks noChangeArrowheads="1"/>
          </p:cNvSpPr>
          <p:nvPr/>
        </p:nvSpPr>
        <p:spPr bwMode="auto">
          <a:xfrm>
            <a:off x="4900613" y="1900238"/>
            <a:ext cx="3587750" cy="382905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SzPct val="100000"/>
              <a:defRPr/>
            </a:pPr>
            <a:r>
              <a:rPr lang="pt-BR" sz="1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Arial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sym typeface="Arial" charset="0"/>
              </a:rPr>
              <a:t>Projeto Regional: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000000"/>
              </a:buClr>
              <a:buSzPct val="114000"/>
              <a:buFontTx/>
              <a:buChar char="•"/>
              <a:defRPr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sym typeface="Arial" charset="0"/>
              </a:rPr>
              <a:t>17 Hospitais 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000000"/>
              </a:buClr>
              <a:buSzPct val="114000"/>
              <a:buFontTx/>
              <a:buChar char="•"/>
              <a:defRPr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sym typeface="Arial" charset="0"/>
              </a:rPr>
              <a:t>134 Clínicas de Saúde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000000"/>
              </a:buClr>
              <a:buSzPct val="114000"/>
              <a:buFontTx/>
              <a:buChar char="•"/>
              <a:defRPr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sym typeface="Arial" charset="0"/>
              </a:rPr>
              <a:t>3 Laboratórios de Diagnóstico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000000"/>
              </a:buClr>
              <a:buSzPct val="114000"/>
              <a:buFontTx/>
              <a:buChar char="•"/>
              <a:defRPr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sym typeface="Arial" charset="0"/>
              </a:rPr>
              <a:t>20 Unidades de Emergência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000000"/>
              </a:buClr>
              <a:buSzPct val="114000"/>
              <a:buFontTx/>
              <a:buChar char="•"/>
              <a:defRPr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sym typeface="Arial" charset="0"/>
              </a:rPr>
              <a:t>3 Unidades de Diagnóstico Especializadas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000000"/>
              </a:buClr>
              <a:buSzPct val="114000"/>
              <a:buFontTx/>
              <a:buChar char="•"/>
              <a:defRPr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sym typeface="Arial" charset="0"/>
              </a:rPr>
              <a:t>Assistência Domiciliar 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000000"/>
              </a:buClr>
              <a:buSzPct val="114000"/>
              <a:buFontTx/>
              <a:buChar char="•"/>
              <a:defRPr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sym typeface="Arial" charset="0"/>
              </a:rPr>
              <a:t>Mais de 5000 profissionais de saúde que utilizam somente um Registro Eletrônico de Saúde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10"/>
          <p:cNvSpPr>
            <a:spLocks noChangeArrowheads="1"/>
          </p:cNvSpPr>
          <p:nvPr/>
        </p:nvSpPr>
        <p:spPr bwMode="auto">
          <a:xfrm>
            <a:off x="93663" y="1263650"/>
            <a:ext cx="4303712" cy="6100763"/>
          </a:xfrm>
          <a:prstGeom prst="rect">
            <a:avLst/>
          </a:prstGeom>
          <a:solidFill>
            <a:srgbClr val="FFFFFF">
              <a:alpha val="85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SzPct val="100000"/>
              <a:defRPr/>
            </a:pPr>
            <a:r>
              <a:rPr lang="pt-BR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Servicio</a:t>
            </a:r>
            <a:r>
              <a:rPr lang="pt-B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 </a:t>
            </a:r>
            <a:r>
              <a:rPr lang="pt-BR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Salud</a:t>
            </a:r>
            <a:r>
              <a:rPr lang="pt-B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 Metropolitano </a:t>
            </a:r>
            <a:r>
              <a:rPr lang="pt-BR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Occidente</a:t>
            </a:r>
            <a:endParaRPr lang="pt-BR" sz="2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  <a:sym typeface="Arial" charset="0"/>
            </a:endParaRP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1.180.276 habitantes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68 Instalações</a:t>
            </a:r>
          </a:p>
          <a:p>
            <a:pPr marL="685800" lvl="1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7 Hospitais </a:t>
            </a:r>
          </a:p>
          <a:p>
            <a:pPr marL="685800" lvl="1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61 Instalações de Medicina de Família e Comunidade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7 Laboratórios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1.500 leitos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42 Centros Cirúrgicos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20 Estabelecimentos de Emergência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3 Centros de Diagnóstico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Mais de 5.000 profissionais</a:t>
            </a:r>
          </a:p>
          <a:p>
            <a:pPr marL="228600" indent="-228600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Outros números (por ano):</a:t>
            </a:r>
          </a:p>
          <a:p>
            <a:pPr marL="0" lvl="1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Pacientes Ambulatoriais:</a:t>
            </a: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 + 400.000</a:t>
            </a:r>
          </a:p>
          <a:p>
            <a:pPr marL="0" lvl="1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Cirurgias: </a:t>
            </a: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+ de 70.000</a:t>
            </a:r>
          </a:p>
          <a:p>
            <a:pPr marL="0" lvl="1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Pacientes Internados: </a:t>
            </a: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+ de 70.000</a:t>
            </a:r>
          </a:p>
          <a:p>
            <a:pPr marL="0" lvl="1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Usuários Simultâneos:</a:t>
            </a: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 + de 1000</a:t>
            </a:r>
          </a:p>
          <a:p>
            <a:pPr marL="0" lvl="1" eaLnBrk="0" hangingPunct="0">
              <a:lnSpc>
                <a:spcPct val="80000"/>
              </a:lnSpc>
              <a:spcBef>
                <a:spcPct val="50000"/>
              </a:spcBef>
              <a:buClr>
                <a:srgbClr val="F3CD73"/>
              </a:buClr>
              <a:buSzPct val="114000"/>
              <a:buFontTx/>
              <a:buChar char="•"/>
              <a:defRPr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Número de exames, procedimentos e "outras ações": </a:t>
            </a:r>
            <a:r>
              <a: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  <a:sym typeface="Arial" charset="0"/>
              </a:rPr>
              <a:t>+ de 5 milhões</a:t>
            </a:r>
          </a:p>
        </p:txBody>
      </p:sp>
      <p:sp>
        <p:nvSpPr>
          <p:cNvPr id="20483" name="1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err="1" smtClean="0">
                <a:ea typeface="ＭＳ Ｐゴシック" pitchFamily="34" charset="-128"/>
                <a:sym typeface="Arial" charset="0"/>
              </a:rPr>
              <a:t>TrakCare</a:t>
            </a:r>
            <a:r>
              <a:rPr lang="en-US" dirty="0" smtClean="0">
                <a:ea typeface="ＭＳ Ｐゴシック" pitchFamily="34" charset="-128"/>
                <a:sym typeface="Arial" charset="0"/>
              </a:rPr>
              <a:t> - SSMOC </a:t>
            </a:r>
            <a:r>
              <a:rPr lang="en-US" dirty="0" err="1" smtClean="0">
                <a:ea typeface="ＭＳ Ｐゴシック" pitchFamily="34" charset="-128"/>
                <a:sym typeface="Arial" charset="0"/>
              </a:rPr>
              <a:t>resumido</a:t>
            </a:r>
            <a:endParaRPr lang="en-US" dirty="0" smtClean="0">
              <a:ea typeface="ＭＳ Ｐゴシック" pitchFamily="34" charset="-128"/>
              <a:sym typeface="Arial" charset="0"/>
            </a:endParaRPr>
          </a:p>
        </p:txBody>
      </p:sp>
      <p:grpSp>
        <p:nvGrpSpPr>
          <p:cNvPr id="2" name="15 Grupo"/>
          <p:cNvGrpSpPr>
            <a:grpSpLocks/>
          </p:cNvGrpSpPr>
          <p:nvPr/>
        </p:nvGrpSpPr>
        <p:grpSpPr bwMode="auto">
          <a:xfrm>
            <a:off x="2767013" y="1598613"/>
            <a:ext cx="6354762" cy="4721225"/>
            <a:chOff x="87547" y="1368407"/>
            <a:chExt cx="6889375" cy="5259406"/>
          </a:xfrm>
        </p:grpSpPr>
        <p:sp>
          <p:nvSpPr>
            <p:cNvPr id="17" name="Line 215"/>
            <p:cNvSpPr>
              <a:spLocks noChangeShapeType="1"/>
            </p:cNvSpPr>
            <p:nvPr/>
          </p:nvSpPr>
          <p:spPr bwMode="auto">
            <a:xfrm flipV="1">
              <a:off x="442084" y="3239440"/>
              <a:ext cx="1008537" cy="401440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20486" name="Line 215"/>
            <p:cNvSpPr>
              <a:spLocks noChangeShapeType="1"/>
            </p:cNvSpPr>
            <p:nvPr/>
          </p:nvSpPr>
          <p:spPr bwMode="auto">
            <a:xfrm flipH="1">
              <a:off x="2157498" y="4797405"/>
              <a:ext cx="361237" cy="801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87" name="Line 215"/>
            <p:cNvSpPr>
              <a:spLocks noChangeShapeType="1"/>
            </p:cNvSpPr>
            <p:nvPr/>
          </p:nvSpPr>
          <p:spPr bwMode="auto">
            <a:xfrm>
              <a:off x="1988170" y="4808695"/>
              <a:ext cx="203196" cy="8579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88" name="Line 215"/>
            <p:cNvSpPr>
              <a:spLocks noChangeShapeType="1"/>
            </p:cNvSpPr>
            <p:nvPr/>
          </p:nvSpPr>
          <p:spPr bwMode="auto">
            <a:xfrm>
              <a:off x="1536623" y="4481322"/>
              <a:ext cx="632164" cy="11627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89" name="Line 215"/>
            <p:cNvSpPr>
              <a:spLocks noChangeShapeType="1"/>
            </p:cNvSpPr>
            <p:nvPr/>
          </p:nvSpPr>
          <p:spPr bwMode="auto">
            <a:xfrm>
              <a:off x="1435026" y="4966737"/>
              <a:ext cx="745051" cy="6773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0" name="Line 215"/>
            <p:cNvSpPr>
              <a:spLocks noChangeShapeType="1"/>
            </p:cNvSpPr>
            <p:nvPr/>
          </p:nvSpPr>
          <p:spPr bwMode="auto">
            <a:xfrm>
              <a:off x="848014" y="5034470"/>
              <a:ext cx="1298196" cy="59830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1" name="Line 215"/>
            <p:cNvSpPr>
              <a:spLocks noChangeShapeType="1"/>
            </p:cNvSpPr>
            <p:nvPr/>
          </p:nvSpPr>
          <p:spPr bwMode="auto">
            <a:xfrm>
              <a:off x="1152809" y="5406997"/>
              <a:ext cx="1015979" cy="2370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2" name="Line 215"/>
            <p:cNvSpPr>
              <a:spLocks noChangeShapeType="1"/>
            </p:cNvSpPr>
            <p:nvPr/>
          </p:nvSpPr>
          <p:spPr bwMode="auto">
            <a:xfrm flipV="1">
              <a:off x="1152809" y="5666637"/>
              <a:ext cx="1004691" cy="2144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3" name="Line 215"/>
            <p:cNvSpPr>
              <a:spLocks noChangeShapeType="1"/>
            </p:cNvSpPr>
            <p:nvPr/>
          </p:nvSpPr>
          <p:spPr bwMode="auto">
            <a:xfrm flipV="1">
              <a:off x="927036" y="5677927"/>
              <a:ext cx="1230464" cy="6208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4" name="Line 215"/>
            <p:cNvSpPr>
              <a:spLocks noChangeShapeType="1"/>
            </p:cNvSpPr>
            <p:nvPr/>
          </p:nvSpPr>
          <p:spPr bwMode="auto">
            <a:xfrm flipV="1">
              <a:off x="1446314" y="5700504"/>
              <a:ext cx="711185" cy="6208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5" name="Line 215"/>
            <p:cNvSpPr>
              <a:spLocks noChangeShapeType="1"/>
            </p:cNvSpPr>
            <p:nvPr/>
          </p:nvSpPr>
          <p:spPr bwMode="auto">
            <a:xfrm flipV="1">
              <a:off x="2100492" y="5689216"/>
              <a:ext cx="45718" cy="7563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6" name="Line 215"/>
            <p:cNvSpPr>
              <a:spLocks noChangeShapeType="1"/>
            </p:cNvSpPr>
            <p:nvPr/>
          </p:nvSpPr>
          <p:spPr bwMode="auto">
            <a:xfrm flipH="1" flipV="1">
              <a:off x="2191364" y="5689216"/>
              <a:ext cx="485412" cy="71118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7" name="Line 215"/>
            <p:cNvSpPr>
              <a:spLocks noChangeShapeType="1"/>
            </p:cNvSpPr>
            <p:nvPr/>
          </p:nvSpPr>
          <p:spPr bwMode="auto">
            <a:xfrm flipH="1" flipV="1">
              <a:off x="2134922" y="5632772"/>
              <a:ext cx="1015979" cy="4628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8" name="Line 215"/>
            <p:cNvSpPr>
              <a:spLocks noChangeShapeType="1"/>
            </p:cNvSpPr>
            <p:nvPr/>
          </p:nvSpPr>
          <p:spPr bwMode="auto">
            <a:xfrm flipH="1">
              <a:off x="2146210" y="5553186"/>
              <a:ext cx="1162731" cy="795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499" name="Line 215"/>
            <p:cNvSpPr>
              <a:spLocks noChangeShapeType="1"/>
            </p:cNvSpPr>
            <p:nvPr/>
          </p:nvSpPr>
          <p:spPr bwMode="auto">
            <a:xfrm flipH="1" flipV="1">
              <a:off x="2191363" y="5644061"/>
              <a:ext cx="1444947" cy="3725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0" name="Line 215"/>
            <p:cNvSpPr>
              <a:spLocks noChangeShapeType="1"/>
            </p:cNvSpPr>
            <p:nvPr/>
          </p:nvSpPr>
          <p:spPr bwMode="auto">
            <a:xfrm flipH="1">
              <a:off x="2191364" y="5158645"/>
              <a:ext cx="903092" cy="4628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1" name="Line 27"/>
            <p:cNvSpPr>
              <a:spLocks noChangeShapeType="1"/>
            </p:cNvSpPr>
            <p:nvPr/>
          </p:nvSpPr>
          <p:spPr bwMode="auto">
            <a:xfrm flipH="1">
              <a:off x="2191363" y="3510493"/>
              <a:ext cx="1772321" cy="22012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2" name="Line 219"/>
            <p:cNvSpPr>
              <a:spLocks noChangeShapeType="1"/>
            </p:cNvSpPr>
            <p:nvPr/>
          </p:nvSpPr>
          <p:spPr bwMode="auto">
            <a:xfrm flipV="1">
              <a:off x="5216728" y="4707098"/>
              <a:ext cx="598299" cy="53057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3" name="Line 219"/>
            <p:cNvSpPr>
              <a:spLocks noChangeShapeType="1"/>
            </p:cNvSpPr>
            <p:nvPr/>
          </p:nvSpPr>
          <p:spPr bwMode="auto">
            <a:xfrm>
              <a:off x="5182862" y="5215090"/>
              <a:ext cx="203196" cy="801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4" name="Line 219"/>
            <p:cNvSpPr>
              <a:spLocks noChangeShapeType="1"/>
            </p:cNvSpPr>
            <p:nvPr/>
          </p:nvSpPr>
          <p:spPr bwMode="auto">
            <a:xfrm>
              <a:off x="5194150" y="5226379"/>
              <a:ext cx="587011" cy="4402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5" name="Line 219"/>
            <p:cNvSpPr>
              <a:spLocks noChangeShapeType="1"/>
            </p:cNvSpPr>
            <p:nvPr/>
          </p:nvSpPr>
          <p:spPr bwMode="auto">
            <a:xfrm flipH="1">
              <a:off x="4799047" y="5237669"/>
              <a:ext cx="372526" cy="6095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6" name="Line 219"/>
            <p:cNvSpPr>
              <a:spLocks noChangeShapeType="1"/>
            </p:cNvSpPr>
            <p:nvPr/>
          </p:nvSpPr>
          <p:spPr bwMode="auto">
            <a:xfrm flipH="1">
              <a:off x="4336213" y="5260247"/>
              <a:ext cx="801494" cy="2822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7" name="Line 219"/>
            <p:cNvSpPr>
              <a:spLocks noChangeShapeType="1"/>
            </p:cNvSpPr>
            <p:nvPr/>
          </p:nvSpPr>
          <p:spPr bwMode="auto">
            <a:xfrm flipH="1" flipV="1">
              <a:off x="4460386" y="4876428"/>
              <a:ext cx="688609" cy="34995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8" name="Line 219"/>
            <p:cNvSpPr>
              <a:spLocks noChangeShapeType="1"/>
            </p:cNvSpPr>
            <p:nvPr/>
          </p:nvSpPr>
          <p:spPr bwMode="auto">
            <a:xfrm flipV="1">
              <a:off x="5182296" y="4571633"/>
              <a:ext cx="45718" cy="6434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09" name="Line 219"/>
            <p:cNvSpPr>
              <a:spLocks noChangeShapeType="1"/>
            </p:cNvSpPr>
            <p:nvPr/>
          </p:nvSpPr>
          <p:spPr bwMode="auto">
            <a:xfrm>
              <a:off x="5216728" y="5215091"/>
              <a:ext cx="880515" cy="677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0" name="Line 219"/>
            <p:cNvSpPr>
              <a:spLocks noChangeShapeType="1"/>
            </p:cNvSpPr>
            <p:nvPr/>
          </p:nvSpPr>
          <p:spPr bwMode="auto">
            <a:xfrm>
              <a:off x="3094456" y="1602695"/>
              <a:ext cx="146752" cy="5983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1" name="Line 219"/>
            <p:cNvSpPr>
              <a:spLocks noChangeShapeType="1"/>
            </p:cNvSpPr>
            <p:nvPr/>
          </p:nvSpPr>
          <p:spPr bwMode="auto">
            <a:xfrm>
              <a:off x="2563890" y="1896201"/>
              <a:ext cx="666031" cy="3499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2" name="Line 219"/>
            <p:cNvSpPr>
              <a:spLocks noChangeShapeType="1"/>
            </p:cNvSpPr>
            <p:nvPr/>
          </p:nvSpPr>
          <p:spPr bwMode="auto">
            <a:xfrm flipV="1">
              <a:off x="2518736" y="2302031"/>
              <a:ext cx="575721" cy="3113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3" name="Line 219"/>
            <p:cNvSpPr>
              <a:spLocks noChangeShapeType="1"/>
            </p:cNvSpPr>
            <p:nvPr/>
          </p:nvSpPr>
          <p:spPr bwMode="auto">
            <a:xfrm flipH="1">
              <a:off x="3263785" y="2223574"/>
              <a:ext cx="812786" cy="457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4" name="Line 220"/>
            <p:cNvSpPr>
              <a:spLocks noChangeShapeType="1"/>
            </p:cNvSpPr>
            <p:nvPr/>
          </p:nvSpPr>
          <p:spPr bwMode="auto">
            <a:xfrm>
              <a:off x="3963683" y="3499201"/>
              <a:ext cx="1253041" cy="1727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5" name="Line 219"/>
            <p:cNvSpPr>
              <a:spLocks noChangeShapeType="1"/>
            </p:cNvSpPr>
            <p:nvPr/>
          </p:nvSpPr>
          <p:spPr bwMode="auto">
            <a:xfrm>
              <a:off x="5708234" y="4133405"/>
              <a:ext cx="603494" cy="3930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6" name="Line 219"/>
            <p:cNvSpPr>
              <a:spLocks noChangeShapeType="1"/>
            </p:cNvSpPr>
            <p:nvPr/>
          </p:nvSpPr>
          <p:spPr bwMode="auto">
            <a:xfrm flipV="1">
              <a:off x="5736006" y="3860441"/>
              <a:ext cx="756341" cy="2144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7" name="Line 220"/>
            <p:cNvSpPr>
              <a:spLocks noChangeShapeType="1"/>
            </p:cNvSpPr>
            <p:nvPr/>
          </p:nvSpPr>
          <p:spPr bwMode="auto">
            <a:xfrm>
              <a:off x="3986264" y="3499202"/>
              <a:ext cx="1625566" cy="5305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8" name="Line 219"/>
            <p:cNvSpPr>
              <a:spLocks noChangeShapeType="1"/>
            </p:cNvSpPr>
            <p:nvPr/>
          </p:nvSpPr>
          <p:spPr bwMode="auto">
            <a:xfrm flipH="1">
              <a:off x="3263786" y="1715581"/>
              <a:ext cx="699900" cy="51928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19" name="Line 220"/>
            <p:cNvSpPr>
              <a:spLocks noChangeShapeType="1"/>
            </p:cNvSpPr>
            <p:nvPr/>
          </p:nvSpPr>
          <p:spPr bwMode="auto">
            <a:xfrm>
              <a:off x="3252497" y="2291307"/>
              <a:ext cx="711189" cy="11853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Line 215"/>
            <p:cNvSpPr>
              <a:spLocks noChangeShapeType="1"/>
            </p:cNvSpPr>
            <p:nvPr/>
          </p:nvSpPr>
          <p:spPr bwMode="auto">
            <a:xfrm flipV="1">
              <a:off x="736383" y="3225292"/>
              <a:ext cx="640232" cy="806419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53" name="Line 215"/>
            <p:cNvSpPr>
              <a:spLocks noChangeShapeType="1"/>
            </p:cNvSpPr>
            <p:nvPr/>
          </p:nvSpPr>
          <p:spPr bwMode="auto">
            <a:xfrm>
              <a:off x="1085758" y="2477232"/>
              <a:ext cx="235784" cy="908989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54" name="Line 219"/>
            <p:cNvSpPr>
              <a:spLocks noChangeShapeType="1"/>
            </p:cNvSpPr>
            <p:nvPr/>
          </p:nvSpPr>
          <p:spPr bwMode="auto">
            <a:xfrm>
              <a:off x="1300889" y="3225292"/>
              <a:ext cx="955185" cy="505780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55" name="Line 219"/>
            <p:cNvSpPr>
              <a:spLocks noChangeShapeType="1"/>
            </p:cNvSpPr>
            <p:nvPr/>
          </p:nvSpPr>
          <p:spPr bwMode="auto">
            <a:xfrm>
              <a:off x="1319821" y="3299568"/>
              <a:ext cx="521479" cy="813493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56" name="Line 215"/>
            <p:cNvSpPr>
              <a:spLocks noChangeShapeType="1"/>
            </p:cNvSpPr>
            <p:nvPr/>
          </p:nvSpPr>
          <p:spPr bwMode="auto">
            <a:xfrm flipH="1">
              <a:off x="1326705" y="2477232"/>
              <a:ext cx="526642" cy="901916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57" name="Line 215"/>
            <p:cNvSpPr>
              <a:spLocks noChangeShapeType="1"/>
            </p:cNvSpPr>
            <p:nvPr/>
          </p:nvSpPr>
          <p:spPr bwMode="auto">
            <a:xfrm>
              <a:off x="595257" y="3198765"/>
              <a:ext cx="693585" cy="58360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20526" name="Line 219"/>
            <p:cNvSpPr>
              <a:spLocks noChangeShapeType="1"/>
            </p:cNvSpPr>
            <p:nvPr/>
          </p:nvSpPr>
          <p:spPr bwMode="auto">
            <a:xfrm>
              <a:off x="5182860" y="2223577"/>
              <a:ext cx="470511" cy="5930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27" name="Line 219"/>
            <p:cNvSpPr>
              <a:spLocks noChangeShapeType="1"/>
            </p:cNvSpPr>
            <p:nvPr/>
          </p:nvSpPr>
          <p:spPr bwMode="auto">
            <a:xfrm flipH="1">
              <a:off x="5689948" y="2097143"/>
              <a:ext cx="292602" cy="7194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28" name="Line 219"/>
            <p:cNvSpPr>
              <a:spLocks noChangeShapeType="1"/>
            </p:cNvSpPr>
            <p:nvPr/>
          </p:nvSpPr>
          <p:spPr bwMode="auto">
            <a:xfrm flipH="1">
              <a:off x="5689948" y="2816588"/>
              <a:ext cx="804655" cy="457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29" name="Line 219"/>
            <p:cNvSpPr>
              <a:spLocks noChangeShapeType="1"/>
            </p:cNvSpPr>
            <p:nvPr/>
          </p:nvSpPr>
          <p:spPr bwMode="auto">
            <a:xfrm flipH="1" flipV="1">
              <a:off x="5653373" y="2816588"/>
              <a:ext cx="329177" cy="6338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30" name="Line 219"/>
            <p:cNvSpPr>
              <a:spLocks noChangeShapeType="1"/>
            </p:cNvSpPr>
            <p:nvPr/>
          </p:nvSpPr>
          <p:spPr bwMode="auto">
            <a:xfrm>
              <a:off x="3941107" y="3454048"/>
              <a:ext cx="146754" cy="80150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31" name="Line 219"/>
            <p:cNvSpPr>
              <a:spLocks noChangeShapeType="1"/>
            </p:cNvSpPr>
            <p:nvPr/>
          </p:nvSpPr>
          <p:spPr bwMode="auto">
            <a:xfrm flipH="1">
              <a:off x="4029292" y="2816588"/>
              <a:ext cx="623002" cy="6430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32" name="Line 219"/>
            <p:cNvSpPr>
              <a:spLocks noChangeShapeType="1"/>
            </p:cNvSpPr>
            <p:nvPr/>
          </p:nvSpPr>
          <p:spPr bwMode="auto">
            <a:xfrm>
              <a:off x="3974974" y="2816588"/>
              <a:ext cx="60256" cy="6252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Line 215"/>
            <p:cNvSpPr>
              <a:spLocks noChangeShapeType="1"/>
            </p:cNvSpPr>
            <p:nvPr/>
          </p:nvSpPr>
          <p:spPr bwMode="auto">
            <a:xfrm>
              <a:off x="693358" y="2832694"/>
              <a:ext cx="707352" cy="511085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20534" name="Line 27"/>
            <p:cNvSpPr>
              <a:spLocks noChangeShapeType="1"/>
            </p:cNvSpPr>
            <p:nvPr/>
          </p:nvSpPr>
          <p:spPr bwMode="auto">
            <a:xfrm flipH="1" flipV="1">
              <a:off x="1423734" y="3171829"/>
              <a:ext cx="2585105" cy="30479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35" name="Line 215"/>
            <p:cNvSpPr>
              <a:spLocks noChangeShapeType="1"/>
            </p:cNvSpPr>
            <p:nvPr/>
          </p:nvSpPr>
          <p:spPr bwMode="auto">
            <a:xfrm>
              <a:off x="4069897" y="3477938"/>
              <a:ext cx="830749" cy="457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36" name="Line 217"/>
            <p:cNvSpPr>
              <a:spLocks noChangeShapeType="1"/>
            </p:cNvSpPr>
            <p:nvPr/>
          </p:nvSpPr>
          <p:spPr bwMode="auto">
            <a:xfrm>
              <a:off x="3308946" y="3115387"/>
              <a:ext cx="624779" cy="3676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37" name="Line 219"/>
            <p:cNvSpPr>
              <a:spLocks noChangeShapeType="1"/>
            </p:cNvSpPr>
            <p:nvPr/>
          </p:nvSpPr>
          <p:spPr bwMode="auto">
            <a:xfrm flipH="1" flipV="1">
              <a:off x="3977126" y="3431148"/>
              <a:ext cx="709033" cy="59862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538" name="Line 220"/>
            <p:cNvSpPr>
              <a:spLocks noChangeShapeType="1"/>
            </p:cNvSpPr>
            <p:nvPr/>
          </p:nvSpPr>
          <p:spPr bwMode="auto">
            <a:xfrm flipH="1">
              <a:off x="4056630" y="2816588"/>
              <a:ext cx="1563923" cy="6896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3" name="Oval 1001"/>
            <p:cNvGrpSpPr>
              <a:grpSpLocks/>
            </p:cNvGrpSpPr>
            <p:nvPr/>
          </p:nvGrpSpPr>
          <p:grpSpPr bwMode="auto">
            <a:xfrm>
              <a:off x="3498017" y="3132420"/>
              <a:ext cx="951759" cy="821696"/>
              <a:chOff x="5913120" y="3182112"/>
              <a:chExt cx="877824" cy="737616"/>
            </a:xfrm>
          </p:grpSpPr>
          <p:pic>
            <p:nvPicPr>
              <p:cNvPr id="20664" name="Oval 1001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913120" y="3182112"/>
                <a:ext cx="877824" cy="737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65" name="Text Box 60"/>
              <p:cNvSpPr txBox="1">
                <a:spLocks noChangeArrowheads="1"/>
              </p:cNvSpPr>
              <p:nvPr/>
            </p:nvSpPr>
            <p:spPr bwMode="auto">
              <a:xfrm>
                <a:off x="6083249" y="3312040"/>
                <a:ext cx="541930" cy="4429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36000" rIns="36000" anchor="ctr" anchorCtr="1"/>
              <a:lstStyle/>
              <a:p>
                <a:pPr algn="ctr" defTabSz="757238" eaLnBrk="0" hangingPunct="0">
                  <a:buSzPct val="100000"/>
                </a:pPr>
                <a:r>
                  <a:rPr lang="en-US" sz="900" b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  <a:sym typeface="Arial" charset="0"/>
                  </a:rPr>
                  <a:t>San Juan </a:t>
                </a:r>
              </a:p>
              <a:p>
                <a:pPr algn="ctr" defTabSz="757238" eaLnBrk="0" hangingPunct="0">
                  <a:buSzPct val="100000"/>
                </a:pPr>
                <a:r>
                  <a:rPr lang="en-US" sz="900" b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  <a:sym typeface="Arial" charset="0"/>
                  </a:rPr>
                  <a:t>de Dios</a:t>
                </a:r>
              </a:p>
            </p:txBody>
          </p:sp>
        </p:grpSp>
        <p:grpSp>
          <p:nvGrpSpPr>
            <p:cNvPr id="4" name="Oval 1001"/>
            <p:cNvGrpSpPr>
              <a:grpSpLocks/>
            </p:cNvGrpSpPr>
            <p:nvPr/>
          </p:nvGrpSpPr>
          <p:grpSpPr bwMode="auto">
            <a:xfrm>
              <a:off x="5295784" y="2514450"/>
              <a:ext cx="898884" cy="746997"/>
              <a:chOff x="7571232" y="2627376"/>
              <a:chExt cx="829056" cy="670560"/>
            </a:xfrm>
          </p:grpSpPr>
          <p:pic>
            <p:nvPicPr>
              <p:cNvPr id="20662" name="Oval 1001"/>
              <p:cNvPicPr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571232" y="2627376"/>
                <a:ext cx="829056" cy="670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63" name="Text Box 63"/>
              <p:cNvSpPr txBox="1">
                <a:spLocks noChangeArrowheads="1"/>
              </p:cNvSpPr>
              <p:nvPr/>
            </p:nvSpPr>
            <p:spPr bwMode="auto">
              <a:xfrm>
                <a:off x="7735265" y="2745860"/>
                <a:ext cx="509808" cy="3975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757238" eaLnBrk="0" hangingPunct="0">
                  <a:buSzPct val="100000"/>
                </a:pPr>
                <a:r>
                  <a:rPr lang="en-US" sz="900" b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  <a:sym typeface="Arial" charset="0"/>
                  </a:rPr>
                  <a:t>Trauma-ológico</a:t>
                </a:r>
              </a:p>
            </p:txBody>
          </p:sp>
        </p:grpSp>
        <p:sp>
          <p:nvSpPr>
            <p:cNvPr id="73" name="Line 215"/>
            <p:cNvSpPr>
              <a:spLocks noChangeShapeType="1"/>
            </p:cNvSpPr>
            <p:nvPr/>
          </p:nvSpPr>
          <p:spPr bwMode="auto">
            <a:xfrm flipV="1">
              <a:off x="1306053" y="2956486"/>
              <a:ext cx="1108358" cy="332471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sp>
          <p:nvSpPr>
            <p:cNvPr id="74" name="Line 214"/>
            <p:cNvSpPr>
              <a:spLocks noChangeShapeType="1"/>
            </p:cNvSpPr>
            <p:nvPr/>
          </p:nvSpPr>
          <p:spPr bwMode="auto">
            <a:xfrm flipV="1">
              <a:off x="1244095" y="3228829"/>
              <a:ext cx="53352" cy="960274"/>
            </a:xfrm>
            <a:prstGeom prst="line">
              <a:avLst/>
            </a:prstGeom>
            <a:noFill/>
            <a:ln w="9525">
              <a:solidFill>
                <a:srgbClr val="DDAE7C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09" charset="0"/>
                <a:ea typeface="Times New Roman" pitchFamily="-109" charset="0"/>
                <a:cs typeface="Times New Roman" pitchFamily="-109" charset="0"/>
              </a:endParaRPr>
            </a:p>
          </p:txBody>
        </p:sp>
        <p:grpSp>
          <p:nvGrpSpPr>
            <p:cNvPr id="5" name="Oval 1001"/>
            <p:cNvGrpSpPr>
              <a:grpSpLocks/>
            </p:cNvGrpSpPr>
            <p:nvPr/>
          </p:nvGrpSpPr>
          <p:grpSpPr bwMode="auto">
            <a:xfrm>
              <a:off x="900508" y="2908321"/>
              <a:ext cx="898884" cy="746997"/>
              <a:chOff x="3517392" y="2980944"/>
              <a:chExt cx="829056" cy="670560"/>
            </a:xfrm>
          </p:grpSpPr>
          <p:pic>
            <p:nvPicPr>
              <p:cNvPr id="20660" name="Oval 1001"/>
              <p:cNvPicPr>
                <a:picLocks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517392" y="2980944"/>
                <a:ext cx="829056" cy="670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61" name="Text Box 68"/>
              <p:cNvSpPr txBox="1">
                <a:spLocks noChangeArrowheads="1"/>
              </p:cNvSpPr>
              <p:nvPr/>
            </p:nvSpPr>
            <p:spPr bwMode="auto">
              <a:xfrm>
                <a:off x="3678805" y="3096437"/>
                <a:ext cx="509808" cy="3975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757238" eaLnBrk="0" hangingPunct="0">
                  <a:buSzPct val="100000"/>
                </a:pPr>
                <a:r>
                  <a:rPr lang="en-US" sz="900" b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  <a:sym typeface="Arial" charset="0"/>
                  </a:rPr>
                  <a:t>Félix Bulnes</a:t>
                </a:r>
              </a:p>
            </p:txBody>
          </p:sp>
        </p:grpSp>
        <p:grpSp>
          <p:nvGrpSpPr>
            <p:cNvPr id="6" name="75 Elipse"/>
            <p:cNvGrpSpPr>
              <a:grpSpLocks/>
            </p:cNvGrpSpPr>
            <p:nvPr/>
          </p:nvGrpSpPr>
          <p:grpSpPr bwMode="auto">
            <a:xfrm>
              <a:off x="4476214" y="3872626"/>
              <a:ext cx="746866" cy="373498"/>
              <a:chOff x="6815328" y="3846576"/>
              <a:chExt cx="688848" cy="335280"/>
            </a:xfrm>
          </p:grpSpPr>
          <p:pic>
            <p:nvPicPr>
              <p:cNvPr id="20658" name="75 Elipse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815328" y="3846576"/>
                <a:ext cx="688848" cy="335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59" name="Text Box 71"/>
              <p:cNvSpPr txBox="1">
                <a:spLocks noChangeArrowheads="1"/>
              </p:cNvSpPr>
              <p:nvPr/>
            </p:nvSpPr>
            <p:spPr bwMode="auto">
              <a:xfrm>
                <a:off x="6957892" y="3914915"/>
                <a:ext cx="407164" cy="1610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tIns="36000" rIns="36000" bIns="36000">
                <a:spAutoFit/>
              </a:bodyPr>
              <a:lstStyle/>
              <a:p>
                <a:pPr algn="ctr" eaLnBrk="0" hangingPunct="0">
                  <a:buSzPct val="100000"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CDT</a:t>
                </a:r>
              </a:p>
            </p:txBody>
          </p:sp>
        </p:grpSp>
        <p:sp>
          <p:nvSpPr>
            <p:cNvPr id="77" name="76 Elipse"/>
            <p:cNvSpPr>
              <a:spLocks noChangeArrowheads="1"/>
            </p:cNvSpPr>
            <p:nvPr/>
          </p:nvSpPr>
          <p:spPr bwMode="auto">
            <a:xfrm>
              <a:off x="3032268" y="2873368"/>
              <a:ext cx="356259" cy="231669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CSL</a:t>
              </a:r>
            </a:p>
          </p:txBody>
        </p:sp>
        <p:grpSp>
          <p:nvGrpSpPr>
            <p:cNvPr id="7" name="168 Grupo"/>
            <p:cNvGrpSpPr>
              <a:grpSpLocks/>
            </p:cNvGrpSpPr>
            <p:nvPr/>
          </p:nvGrpSpPr>
          <p:grpSpPr bwMode="auto">
            <a:xfrm>
              <a:off x="3966270" y="4138613"/>
              <a:ext cx="435065" cy="322627"/>
              <a:chOff x="4767154" y="4407865"/>
              <a:chExt cx="435074" cy="322631"/>
            </a:xfrm>
          </p:grpSpPr>
          <p:pic>
            <p:nvPicPr>
              <p:cNvPr id="178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2017" y="4583919"/>
                <a:ext cx="349382" cy="146784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79" name="178 Elipse"/>
              <p:cNvSpPr>
                <a:spLocks noChangeArrowheads="1"/>
              </p:cNvSpPr>
              <p:nvPr/>
            </p:nvSpPr>
            <p:spPr bwMode="auto">
              <a:xfrm>
                <a:off x="4767684" y="4407071"/>
                <a:ext cx="280537" cy="25466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8" name="169 Grupo"/>
            <p:cNvGrpSpPr>
              <a:grpSpLocks/>
            </p:cNvGrpSpPr>
            <p:nvPr/>
          </p:nvGrpSpPr>
          <p:grpSpPr bwMode="auto">
            <a:xfrm>
              <a:off x="1723138" y="3737015"/>
              <a:ext cx="511785" cy="410264"/>
              <a:chOff x="4767173" y="4407634"/>
              <a:chExt cx="435055" cy="322862"/>
            </a:xfrm>
          </p:grpSpPr>
          <p:pic>
            <p:nvPicPr>
              <p:cNvPr id="176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526" y="4583879"/>
                <a:ext cx="351125" cy="146129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77" name="176 Elipse"/>
              <p:cNvSpPr>
                <a:spLocks noChangeArrowheads="1"/>
              </p:cNvSpPr>
              <p:nvPr/>
            </p:nvSpPr>
            <p:spPr bwMode="auto">
              <a:xfrm>
                <a:off x="4766671" y="4407132"/>
                <a:ext cx="238472" cy="199015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9" name="172 Grupo"/>
            <p:cNvGrpSpPr>
              <a:grpSpLocks/>
            </p:cNvGrpSpPr>
            <p:nvPr/>
          </p:nvGrpSpPr>
          <p:grpSpPr bwMode="auto">
            <a:xfrm>
              <a:off x="2064515" y="2770338"/>
              <a:ext cx="511506" cy="409761"/>
              <a:chOff x="4767412" y="4408030"/>
              <a:chExt cx="434816" cy="322466"/>
            </a:xfrm>
          </p:grpSpPr>
          <p:pic>
            <p:nvPicPr>
              <p:cNvPr id="174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248" y="4583747"/>
                <a:ext cx="351124" cy="146130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75" name="174 Elipse"/>
              <p:cNvSpPr>
                <a:spLocks noChangeArrowheads="1"/>
              </p:cNvSpPr>
              <p:nvPr/>
            </p:nvSpPr>
            <p:spPr bwMode="auto">
              <a:xfrm>
                <a:off x="4767855" y="4408391"/>
                <a:ext cx="237009" cy="199015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10" name="175 Grupo"/>
            <p:cNvGrpSpPr>
              <a:grpSpLocks/>
            </p:cNvGrpSpPr>
            <p:nvPr/>
          </p:nvGrpSpPr>
          <p:grpSpPr bwMode="auto">
            <a:xfrm>
              <a:off x="4769545" y="3327400"/>
              <a:ext cx="435885" cy="323325"/>
              <a:chOff x="4766334" y="4407167"/>
              <a:chExt cx="435894" cy="323329"/>
            </a:xfrm>
          </p:grpSpPr>
          <p:pic>
            <p:nvPicPr>
              <p:cNvPr id="172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655" y="4584479"/>
                <a:ext cx="351103" cy="146784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73" name="172 Elipse"/>
              <p:cNvSpPr>
                <a:spLocks noChangeArrowheads="1"/>
              </p:cNvSpPr>
              <p:nvPr/>
            </p:nvSpPr>
            <p:spPr bwMode="auto">
              <a:xfrm>
                <a:off x="4765600" y="4407630"/>
                <a:ext cx="280537" cy="25466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11" name="178 Grupo"/>
            <p:cNvGrpSpPr>
              <a:grpSpLocks/>
            </p:cNvGrpSpPr>
            <p:nvPr/>
          </p:nvGrpSpPr>
          <p:grpSpPr bwMode="auto">
            <a:xfrm>
              <a:off x="4496497" y="2654304"/>
              <a:ext cx="491183" cy="347083"/>
              <a:chOff x="4766940" y="4406705"/>
              <a:chExt cx="491193" cy="347087"/>
            </a:xfrm>
          </p:grpSpPr>
          <p:pic>
            <p:nvPicPr>
              <p:cNvPr id="170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661" y="4583327"/>
                <a:ext cx="406177" cy="169774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71" name="170 Elipse"/>
              <p:cNvSpPr>
                <a:spLocks noChangeArrowheads="1"/>
              </p:cNvSpPr>
              <p:nvPr/>
            </p:nvSpPr>
            <p:spPr bwMode="auto">
              <a:xfrm>
                <a:off x="4767328" y="4406479"/>
                <a:ext cx="278817" cy="252893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12" name="181 Grupo"/>
            <p:cNvGrpSpPr>
              <a:grpSpLocks/>
            </p:cNvGrpSpPr>
            <p:nvPr/>
          </p:nvGrpSpPr>
          <p:grpSpPr bwMode="auto">
            <a:xfrm>
              <a:off x="4988617" y="2008190"/>
              <a:ext cx="469877" cy="336978"/>
              <a:chOff x="4766770" y="4407860"/>
              <a:chExt cx="469887" cy="336982"/>
            </a:xfrm>
          </p:grpSpPr>
          <p:pic>
            <p:nvPicPr>
              <p:cNvPr id="168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592" y="4583339"/>
                <a:ext cx="385524" cy="160932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69" name="168 Elipse"/>
              <p:cNvSpPr>
                <a:spLocks noChangeArrowheads="1"/>
              </p:cNvSpPr>
              <p:nvPr/>
            </p:nvSpPr>
            <p:spPr bwMode="auto">
              <a:xfrm>
                <a:off x="4767259" y="4408260"/>
                <a:ext cx="278816" cy="25289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13" name="184 Grupo"/>
            <p:cNvGrpSpPr>
              <a:grpSpLocks/>
            </p:cNvGrpSpPr>
            <p:nvPr/>
          </p:nvGrpSpPr>
          <p:grpSpPr bwMode="auto">
            <a:xfrm>
              <a:off x="5915717" y="1870080"/>
              <a:ext cx="515109" cy="356758"/>
              <a:chOff x="4767522" y="4407244"/>
              <a:chExt cx="515120" cy="356762"/>
            </a:xfrm>
          </p:grpSpPr>
          <p:pic>
            <p:nvPicPr>
              <p:cNvPr id="166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171" y="4584663"/>
                <a:ext cx="431994" cy="178616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67" name="166 Elipse"/>
              <p:cNvSpPr>
                <a:spLocks noChangeArrowheads="1"/>
              </p:cNvSpPr>
              <p:nvPr/>
            </p:nvSpPr>
            <p:spPr bwMode="auto">
              <a:xfrm>
                <a:off x="4766838" y="4407814"/>
                <a:ext cx="280537" cy="25289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14" name="187 Grupo"/>
            <p:cNvGrpSpPr>
              <a:grpSpLocks/>
            </p:cNvGrpSpPr>
            <p:nvPr/>
          </p:nvGrpSpPr>
          <p:grpSpPr bwMode="auto">
            <a:xfrm>
              <a:off x="6460229" y="2654305"/>
              <a:ext cx="516693" cy="357841"/>
              <a:chOff x="4767244" y="4406705"/>
              <a:chExt cx="516704" cy="357845"/>
            </a:xfrm>
          </p:grpSpPr>
          <p:pic>
            <p:nvPicPr>
              <p:cNvPr id="164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955" y="4583327"/>
                <a:ext cx="431993" cy="180385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65" name="164 Elipse"/>
              <p:cNvSpPr>
                <a:spLocks noChangeArrowheads="1"/>
              </p:cNvSpPr>
              <p:nvPr/>
            </p:nvSpPr>
            <p:spPr bwMode="auto">
              <a:xfrm>
                <a:off x="4767621" y="4406479"/>
                <a:ext cx="278816" cy="252894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16" name="190 Grupo"/>
            <p:cNvGrpSpPr>
              <a:grpSpLocks/>
            </p:cNvGrpSpPr>
            <p:nvPr/>
          </p:nvGrpSpPr>
          <p:grpSpPr bwMode="auto">
            <a:xfrm>
              <a:off x="5787131" y="3286131"/>
              <a:ext cx="526473" cy="360717"/>
              <a:chOff x="4766722" y="4407687"/>
              <a:chExt cx="526484" cy="360721"/>
            </a:xfrm>
          </p:grpSpPr>
          <p:pic>
            <p:nvPicPr>
              <p:cNvPr id="162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599" y="4583824"/>
                <a:ext cx="442320" cy="183922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63" name="162 Elipse"/>
              <p:cNvSpPr>
                <a:spLocks noChangeArrowheads="1"/>
              </p:cNvSpPr>
              <p:nvPr/>
            </p:nvSpPr>
            <p:spPr bwMode="auto">
              <a:xfrm>
                <a:off x="4767266" y="4406976"/>
                <a:ext cx="278816" cy="25289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18" name="193 Grupo"/>
            <p:cNvGrpSpPr>
              <a:grpSpLocks/>
            </p:cNvGrpSpPr>
            <p:nvPr/>
          </p:nvGrpSpPr>
          <p:grpSpPr bwMode="auto">
            <a:xfrm>
              <a:off x="921504" y="2348130"/>
              <a:ext cx="511524" cy="409469"/>
              <a:chOff x="4767396" y="4408260"/>
              <a:chExt cx="434832" cy="322236"/>
            </a:xfrm>
          </p:grpSpPr>
          <p:pic>
            <p:nvPicPr>
              <p:cNvPr id="160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429" y="4585010"/>
                <a:ext cx="351124" cy="146130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61" name="160 Elipse"/>
              <p:cNvSpPr>
                <a:spLocks noChangeArrowheads="1"/>
              </p:cNvSpPr>
              <p:nvPr/>
            </p:nvSpPr>
            <p:spPr bwMode="auto">
              <a:xfrm>
                <a:off x="4768037" y="4408264"/>
                <a:ext cx="237009" cy="200406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19" name="196 Grupo"/>
            <p:cNvGrpSpPr>
              <a:grpSpLocks/>
            </p:cNvGrpSpPr>
            <p:nvPr/>
          </p:nvGrpSpPr>
          <p:grpSpPr bwMode="auto">
            <a:xfrm>
              <a:off x="446880" y="2525752"/>
              <a:ext cx="511276" cy="410291"/>
              <a:chOff x="4767607" y="4407613"/>
              <a:chExt cx="434621" cy="322883"/>
            </a:xfrm>
          </p:grpSpPr>
          <p:pic>
            <p:nvPicPr>
              <p:cNvPr id="158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311" y="4583753"/>
                <a:ext cx="351124" cy="146130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59" name="158 Elipse"/>
              <p:cNvSpPr>
                <a:spLocks noChangeArrowheads="1"/>
              </p:cNvSpPr>
              <p:nvPr/>
            </p:nvSpPr>
            <p:spPr bwMode="auto">
              <a:xfrm>
                <a:off x="4767918" y="4407006"/>
                <a:ext cx="237009" cy="199014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0" name="199 Grupo"/>
            <p:cNvGrpSpPr>
              <a:grpSpLocks/>
            </p:cNvGrpSpPr>
            <p:nvPr/>
          </p:nvGrpSpPr>
          <p:grpSpPr bwMode="auto">
            <a:xfrm>
              <a:off x="3810692" y="2493968"/>
              <a:ext cx="517218" cy="356813"/>
              <a:chOff x="4767039" y="4407867"/>
              <a:chExt cx="517229" cy="356817"/>
            </a:xfrm>
          </p:grpSpPr>
          <p:pic>
            <p:nvPicPr>
              <p:cNvPr id="156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0866" y="4583897"/>
                <a:ext cx="433715" cy="180385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57" name="156 Elipse"/>
              <p:cNvSpPr>
                <a:spLocks noChangeArrowheads="1"/>
              </p:cNvSpPr>
              <p:nvPr/>
            </p:nvSpPr>
            <p:spPr bwMode="auto">
              <a:xfrm>
                <a:off x="4766532" y="4407048"/>
                <a:ext cx="280538" cy="25466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1" name="202 Grupo"/>
            <p:cNvGrpSpPr>
              <a:grpSpLocks/>
            </p:cNvGrpSpPr>
            <p:nvPr/>
          </p:nvGrpSpPr>
          <p:grpSpPr bwMode="auto">
            <a:xfrm>
              <a:off x="183268" y="2933512"/>
              <a:ext cx="511906" cy="411370"/>
              <a:chOff x="4767072" y="4406764"/>
              <a:chExt cx="435156" cy="323732"/>
            </a:xfrm>
          </p:grpSpPr>
          <p:pic>
            <p:nvPicPr>
              <p:cNvPr id="154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023" y="4584890"/>
                <a:ext cx="351124" cy="146130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55" name="154 Elipse"/>
              <p:cNvSpPr>
                <a:spLocks noChangeArrowheads="1"/>
              </p:cNvSpPr>
              <p:nvPr/>
            </p:nvSpPr>
            <p:spPr bwMode="auto">
              <a:xfrm>
                <a:off x="4767631" y="4406751"/>
                <a:ext cx="237009" cy="200406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2" name="205 Grupo"/>
            <p:cNvGrpSpPr>
              <a:grpSpLocks/>
            </p:cNvGrpSpPr>
            <p:nvPr/>
          </p:nvGrpSpPr>
          <p:grpSpPr bwMode="auto">
            <a:xfrm>
              <a:off x="1580114" y="2316089"/>
              <a:ext cx="512772" cy="410777"/>
              <a:chOff x="4766334" y="4407230"/>
              <a:chExt cx="435894" cy="323266"/>
            </a:xfrm>
          </p:grpSpPr>
          <p:pic>
            <p:nvPicPr>
              <p:cNvPr id="152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0837" y="4584146"/>
                <a:ext cx="351125" cy="146130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53" name="152 Elipse"/>
              <p:cNvSpPr>
                <a:spLocks noChangeArrowheads="1"/>
              </p:cNvSpPr>
              <p:nvPr/>
            </p:nvSpPr>
            <p:spPr bwMode="auto">
              <a:xfrm>
                <a:off x="4765982" y="4407398"/>
                <a:ext cx="238473" cy="199015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3" name="208 Grupo"/>
            <p:cNvGrpSpPr>
              <a:grpSpLocks/>
            </p:cNvGrpSpPr>
            <p:nvPr/>
          </p:nvGrpSpPr>
          <p:grpSpPr bwMode="auto">
            <a:xfrm>
              <a:off x="1121497" y="3793977"/>
              <a:ext cx="511694" cy="411160"/>
              <a:chOff x="4767251" y="4406929"/>
              <a:chExt cx="434977" cy="323567"/>
            </a:xfrm>
          </p:grpSpPr>
          <p:pic>
            <p:nvPicPr>
              <p:cNvPr id="150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0985" y="4584274"/>
                <a:ext cx="351125" cy="146130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51" name="150 Elipse"/>
              <p:cNvSpPr>
                <a:spLocks noChangeArrowheads="1"/>
              </p:cNvSpPr>
              <p:nvPr/>
            </p:nvSpPr>
            <p:spPr bwMode="auto">
              <a:xfrm>
                <a:off x="4767593" y="4407527"/>
                <a:ext cx="237009" cy="199014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4" name="211 Grupo"/>
            <p:cNvGrpSpPr>
              <a:grpSpLocks/>
            </p:cNvGrpSpPr>
            <p:nvPr/>
          </p:nvGrpSpPr>
          <p:grpSpPr bwMode="auto">
            <a:xfrm>
              <a:off x="2005774" y="3439933"/>
              <a:ext cx="511526" cy="411310"/>
              <a:chOff x="4767395" y="4406811"/>
              <a:chExt cx="434833" cy="323685"/>
            </a:xfrm>
          </p:grpSpPr>
          <p:pic>
            <p:nvPicPr>
              <p:cNvPr id="148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422" y="4584433"/>
                <a:ext cx="351124" cy="146130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49" name="148 Elipse"/>
              <p:cNvSpPr>
                <a:spLocks noChangeArrowheads="1"/>
              </p:cNvSpPr>
              <p:nvPr/>
            </p:nvSpPr>
            <p:spPr bwMode="auto">
              <a:xfrm>
                <a:off x="4768030" y="4406294"/>
                <a:ext cx="237008" cy="200406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5" name="214 Grupo"/>
            <p:cNvGrpSpPr>
              <a:grpSpLocks/>
            </p:cNvGrpSpPr>
            <p:nvPr/>
          </p:nvGrpSpPr>
          <p:grpSpPr bwMode="auto">
            <a:xfrm>
              <a:off x="572248" y="3713119"/>
              <a:ext cx="511570" cy="410645"/>
              <a:chOff x="4767357" y="4407334"/>
              <a:chExt cx="434871" cy="323162"/>
            </a:xfrm>
          </p:grpSpPr>
          <p:pic>
            <p:nvPicPr>
              <p:cNvPr id="146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290" y="4584292"/>
                <a:ext cx="351125" cy="146130"/>
              </a:xfrm>
              <a:prstGeom prst="rect">
                <a:avLst/>
              </a:prstGeom>
              <a:gradFill rotWithShape="1">
                <a:gsLst>
                  <a:gs pos="0">
                    <a:srgbClr val="FFF4E6"/>
                  </a:gs>
                  <a:gs pos="64999">
                    <a:srgbClr val="FFE4C3"/>
                  </a:gs>
                  <a:gs pos="100000">
                    <a:srgbClr val="FFDAA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47" name="146 Elipse"/>
              <p:cNvSpPr>
                <a:spLocks noChangeArrowheads="1"/>
              </p:cNvSpPr>
              <p:nvPr/>
            </p:nvSpPr>
            <p:spPr bwMode="auto">
              <a:xfrm>
                <a:off x="4767898" y="4407545"/>
                <a:ext cx="237009" cy="199014"/>
              </a:xfrm>
              <a:prstGeom prst="ellipse">
                <a:avLst/>
              </a:prstGeom>
              <a:gradFill rotWithShape="1">
                <a:gsLst>
                  <a:gs pos="0">
                    <a:srgbClr val="FFDAAA"/>
                  </a:gs>
                  <a:gs pos="35001">
                    <a:srgbClr val="FFE4C3"/>
                  </a:gs>
                  <a:gs pos="100000">
                    <a:srgbClr val="FFF4E6"/>
                  </a:gs>
                </a:gsLst>
                <a:lin ang="16200000" scaled="1"/>
              </a:gradFill>
              <a:ln w="9525">
                <a:solidFill>
                  <a:srgbClr val="DDAE7C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6" name="94 Elipse"/>
            <p:cNvGrpSpPr>
              <a:grpSpLocks/>
            </p:cNvGrpSpPr>
            <p:nvPr/>
          </p:nvGrpSpPr>
          <p:grpSpPr bwMode="auto">
            <a:xfrm>
              <a:off x="87547" y="3417637"/>
              <a:ext cx="720429" cy="373498"/>
              <a:chOff x="2767584" y="3438144"/>
              <a:chExt cx="664464" cy="335280"/>
            </a:xfrm>
          </p:grpSpPr>
          <p:pic>
            <p:nvPicPr>
              <p:cNvPr id="20622" name="94 Elipse"/>
              <p:cNvPicPr>
                <a:picLocks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767584" y="3438144"/>
                <a:ext cx="664464" cy="335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23" name="Text Box 92"/>
              <p:cNvSpPr txBox="1">
                <a:spLocks noChangeArrowheads="1"/>
              </p:cNvSpPr>
              <p:nvPr/>
            </p:nvSpPr>
            <p:spPr bwMode="auto">
              <a:xfrm>
                <a:off x="2907325" y="3506394"/>
                <a:ext cx="393879" cy="1610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tIns="36000" rIns="36000" bIns="36000">
                <a:spAutoFit/>
              </a:bodyPr>
              <a:lstStyle/>
              <a:p>
                <a:pPr algn="ctr" eaLnBrk="0" hangingPunct="0">
                  <a:buSzPct val="100000"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CRS</a:t>
                </a:r>
              </a:p>
            </p:txBody>
          </p:sp>
        </p:grpSp>
        <p:grpSp>
          <p:nvGrpSpPr>
            <p:cNvPr id="27" name="Oval 1001"/>
            <p:cNvGrpSpPr>
              <a:grpSpLocks/>
            </p:cNvGrpSpPr>
            <p:nvPr/>
          </p:nvGrpSpPr>
          <p:grpSpPr bwMode="auto">
            <a:xfrm>
              <a:off x="2870120" y="1991552"/>
              <a:ext cx="839399" cy="638343"/>
              <a:chOff x="5334000" y="2157984"/>
              <a:chExt cx="774192" cy="573024"/>
            </a:xfrm>
          </p:grpSpPr>
          <p:pic>
            <p:nvPicPr>
              <p:cNvPr id="20620" name="Oval 1001"/>
              <p:cNvPicPr>
                <a:picLocks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5334000" y="2157984"/>
                <a:ext cx="774192" cy="573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21" name="Text Box 95"/>
              <p:cNvSpPr txBox="1">
                <a:spLocks noChangeArrowheads="1"/>
              </p:cNvSpPr>
              <p:nvPr/>
            </p:nvSpPr>
            <p:spPr bwMode="auto">
              <a:xfrm>
                <a:off x="5491631" y="2261483"/>
                <a:ext cx="465858" cy="3258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757238" eaLnBrk="0" hangingPunct="0">
                  <a:buSzPct val="100000"/>
                </a:pPr>
                <a:r>
                  <a:rPr lang="en-US" sz="900" b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  <a:sym typeface="Arial" charset="0"/>
                  </a:rPr>
                  <a:t>Hosp. Curacavi</a:t>
                </a:r>
              </a:p>
            </p:txBody>
          </p:sp>
        </p:grpSp>
        <p:sp>
          <p:nvSpPr>
            <p:cNvPr id="97" name="96 Elipse"/>
            <p:cNvSpPr>
              <a:spLocks noChangeArrowheads="1"/>
            </p:cNvSpPr>
            <p:nvPr/>
          </p:nvSpPr>
          <p:spPr bwMode="auto">
            <a:xfrm>
              <a:off x="3813626" y="1513421"/>
              <a:ext cx="466406" cy="332471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grpSp>
          <p:nvGrpSpPr>
            <p:cNvPr id="28" name="Oval 1001"/>
            <p:cNvGrpSpPr>
              <a:grpSpLocks/>
            </p:cNvGrpSpPr>
            <p:nvPr/>
          </p:nvGrpSpPr>
          <p:grpSpPr bwMode="auto">
            <a:xfrm>
              <a:off x="5381707" y="3825090"/>
              <a:ext cx="806351" cy="645133"/>
              <a:chOff x="7650480" y="3803904"/>
              <a:chExt cx="743712" cy="579120"/>
            </a:xfrm>
          </p:grpSpPr>
          <p:pic>
            <p:nvPicPr>
              <p:cNvPr id="20618" name="Oval 1001"/>
              <p:cNvPicPr>
                <a:picLocks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7650480" y="3803904"/>
                <a:ext cx="743712" cy="579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19" name="Text Box 99"/>
              <p:cNvSpPr txBox="1">
                <a:spLocks noChangeArrowheads="1"/>
              </p:cNvSpPr>
              <p:nvPr/>
            </p:nvSpPr>
            <p:spPr bwMode="auto">
              <a:xfrm>
                <a:off x="7802962" y="3905996"/>
                <a:ext cx="445104" cy="332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757238" eaLnBrk="0" hangingPunct="0">
                  <a:buSzPct val="100000"/>
                </a:pPr>
                <a:r>
                  <a:rPr lang="en-US" sz="900" b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  <a:sym typeface="Arial" charset="0"/>
                  </a:rPr>
                  <a:t>Hosp. Peñaflor</a:t>
                </a:r>
              </a:p>
            </p:txBody>
          </p:sp>
        </p:grpSp>
        <p:grpSp>
          <p:nvGrpSpPr>
            <p:cNvPr id="29" name="228 Grupo"/>
            <p:cNvGrpSpPr>
              <a:grpSpLocks/>
            </p:cNvGrpSpPr>
            <p:nvPr/>
          </p:nvGrpSpPr>
          <p:grpSpPr bwMode="auto">
            <a:xfrm>
              <a:off x="6176073" y="4351342"/>
              <a:ext cx="497920" cy="349754"/>
              <a:chOff x="4766724" y="4406752"/>
              <a:chExt cx="497930" cy="349758"/>
            </a:xfrm>
          </p:grpSpPr>
          <p:pic>
            <p:nvPicPr>
              <p:cNvPr id="144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616" y="4584060"/>
                <a:ext cx="413061" cy="173311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45" name="144 Elipse"/>
              <p:cNvSpPr>
                <a:spLocks noChangeArrowheads="1"/>
              </p:cNvSpPr>
              <p:nvPr/>
            </p:nvSpPr>
            <p:spPr bwMode="auto">
              <a:xfrm>
                <a:off x="4767283" y="4407212"/>
                <a:ext cx="278816" cy="254661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30" name="231 Grupo"/>
            <p:cNvGrpSpPr>
              <a:grpSpLocks/>
            </p:cNvGrpSpPr>
            <p:nvPr/>
          </p:nvGrpSpPr>
          <p:grpSpPr bwMode="auto">
            <a:xfrm>
              <a:off x="6342762" y="3681418"/>
              <a:ext cx="507000" cy="352704"/>
              <a:chOff x="4767380" y="4407858"/>
              <a:chExt cx="507010" cy="352708"/>
            </a:xfrm>
          </p:grpSpPr>
          <p:pic>
            <p:nvPicPr>
              <p:cNvPr id="142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2526" y="4583074"/>
                <a:ext cx="421666" cy="176848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43" name="142 Elipse"/>
              <p:cNvSpPr>
                <a:spLocks noChangeArrowheads="1"/>
              </p:cNvSpPr>
              <p:nvPr/>
            </p:nvSpPr>
            <p:spPr bwMode="auto">
              <a:xfrm>
                <a:off x="4768192" y="4407995"/>
                <a:ext cx="278816" cy="25289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31" name="Oval 1001"/>
            <p:cNvGrpSpPr>
              <a:grpSpLocks/>
            </p:cNvGrpSpPr>
            <p:nvPr/>
          </p:nvGrpSpPr>
          <p:grpSpPr bwMode="auto">
            <a:xfrm>
              <a:off x="4800076" y="4932003"/>
              <a:ext cx="879055" cy="651924"/>
              <a:chOff x="7114032" y="4797552"/>
              <a:chExt cx="810768" cy="585216"/>
            </a:xfrm>
          </p:grpSpPr>
          <p:pic>
            <p:nvPicPr>
              <p:cNvPr id="20612" name="Oval 1001"/>
              <p:cNvPicPr>
                <a:picLocks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7114032" y="4797552"/>
                <a:ext cx="810768" cy="585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13" name="Text Box 104"/>
              <p:cNvSpPr txBox="1">
                <a:spLocks noChangeArrowheads="1"/>
              </p:cNvSpPr>
              <p:nvPr/>
            </p:nvSpPr>
            <p:spPr bwMode="auto">
              <a:xfrm>
                <a:off x="7276588" y="4904160"/>
                <a:ext cx="492553" cy="332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757238" eaLnBrk="0" hangingPunct="0">
                  <a:buSzPct val="100000"/>
                </a:pPr>
                <a:r>
                  <a:rPr lang="en-US" sz="900" b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  <a:sym typeface="Arial" charset="0"/>
                  </a:rPr>
                  <a:t>Hosp. Talagante</a:t>
                </a:r>
              </a:p>
            </p:txBody>
          </p:sp>
        </p:grpSp>
        <p:grpSp>
          <p:nvGrpSpPr>
            <p:cNvPr id="20608" name="239 Grupo"/>
            <p:cNvGrpSpPr>
              <a:grpSpLocks/>
            </p:cNvGrpSpPr>
            <p:nvPr/>
          </p:nvGrpSpPr>
          <p:grpSpPr bwMode="auto">
            <a:xfrm>
              <a:off x="4579046" y="5722941"/>
              <a:ext cx="484736" cy="344375"/>
              <a:chOff x="4767041" y="4406769"/>
              <a:chExt cx="484746" cy="344379"/>
            </a:xfrm>
          </p:grpSpPr>
          <p:pic>
            <p:nvPicPr>
              <p:cNvPr id="140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824" y="4583037"/>
                <a:ext cx="399292" cy="168005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41" name="140 Elipse"/>
              <p:cNvSpPr>
                <a:spLocks noChangeArrowheads="1"/>
              </p:cNvSpPr>
              <p:nvPr/>
            </p:nvSpPr>
            <p:spPr bwMode="auto">
              <a:xfrm>
                <a:off x="4767491" y="4406189"/>
                <a:ext cx="278816" cy="25466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0609" name="242 Grupo"/>
            <p:cNvGrpSpPr>
              <a:grpSpLocks/>
            </p:cNvGrpSpPr>
            <p:nvPr/>
          </p:nvGrpSpPr>
          <p:grpSpPr bwMode="auto">
            <a:xfrm>
              <a:off x="5671243" y="4556128"/>
              <a:ext cx="472596" cy="338603"/>
              <a:chOff x="4767539" y="4407689"/>
              <a:chExt cx="472606" cy="338607"/>
            </a:xfrm>
          </p:grpSpPr>
          <p:pic>
            <p:nvPicPr>
              <p:cNvPr id="138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272" y="4585353"/>
                <a:ext cx="388966" cy="160932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39" name="138 Elipse"/>
              <p:cNvSpPr>
                <a:spLocks noChangeArrowheads="1"/>
              </p:cNvSpPr>
              <p:nvPr/>
            </p:nvSpPr>
            <p:spPr bwMode="auto">
              <a:xfrm>
                <a:off x="4766939" y="4408504"/>
                <a:ext cx="280537" cy="252893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sp>
          <p:nvSpPr>
            <p:cNvPr id="104" name="103 Elipse"/>
            <p:cNvSpPr>
              <a:spLocks noChangeArrowheads="1"/>
            </p:cNvSpPr>
            <p:nvPr/>
          </p:nvSpPr>
          <p:spPr bwMode="auto">
            <a:xfrm>
              <a:off x="3920332" y="2072255"/>
              <a:ext cx="466406" cy="332471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05" name="104 Elipse"/>
            <p:cNvSpPr>
              <a:spLocks noChangeArrowheads="1"/>
            </p:cNvSpPr>
            <p:nvPr/>
          </p:nvSpPr>
          <p:spPr bwMode="auto">
            <a:xfrm>
              <a:off x="2257794" y="2447169"/>
              <a:ext cx="464684" cy="334239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06" name="105 Elipse"/>
            <p:cNvSpPr>
              <a:spLocks noChangeArrowheads="1"/>
            </p:cNvSpPr>
            <p:nvPr/>
          </p:nvSpPr>
          <p:spPr bwMode="auto">
            <a:xfrm>
              <a:off x="2182068" y="1699109"/>
              <a:ext cx="466406" cy="334240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grpSp>
          <p:nvGrpSpPr>
            <p:cNvPr id="20610" name="250 Grupo"/>
            <p:cNvGrpSpPr>
              <a:grpSpLocks/>
            </p:cNvGrpSpPr>
            <p:nvPr/>
          </p:nvGrpSpPr>
          <p:grpSpPr bwMode="auto">
            <a:xfrm>
              <a:off x="2877245" y="1368407"/>
              <a:ext cx="532107" cy="363553"/>
              <a:chOff x="4767434" y="4407493"/>
              <a:chExt cx="532118" cy="363559"/>
            </a:xfrm>
          </p:grpSpPr>
          <p:pic>
            <p:nvPicPr>
              <p:cNvPr id="136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1897" y="4584342"/>
                <a:ext cx="447483" cy="187460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37" name="136 Elipse"/>
              <p:cNvSpPr>
                <a:spLocks noChangeArrowheads="1"/>
              </p:cNvSpPr>
              <p:nvPr/>
            </p:nvSpPr>
            <p:spPr bwMode="auto">
              <a:xfrm>
                <a:off x="4767563" y="4407493"/>
                <a:ext cx="278816" cy="254662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sp>
          <p:nvSpPr>
            <p:cNvPr id="108" name="107 Elipse"/>
            <p:cNvSpPr>
              <a:spLocks noChangeArrowheads="1"/>
            </p:cNvSpPr>
            <p:nvPr/>
          </p:nvSpPr>
          <p:spPr bwMode="auto">
            <a:xfrm>
              <a:off x="5856517" y="5124620"/>
              <a:ext cx="466405" cy="334239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09" name="108 Elipse"/>
            <p:cNvSpPr>
              <a:spLocks noChangeArrowheads="1"/>
            </p:cNvSpPr>
            <p:nvPr/>
          </p:nvSpPr>
          <p:spPr bwMode="auto">
            <a:xfrm>
              <a:off x="5157769" y="5846153"/>
              <a:ext cx="466405" cy="336008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10" name="109 Elipse"/>
            <p:cNvSpPr>
              <a:spLocks noChangeArrowheads="1"/>
            </p:cNvSpPr>
            <p:nvPr/>
          </p:nvSpPr>
          <p:spPr bwMode="auto">
            <a:xfrm>
              <a:off x="4202584" y="4717874"/>
              <a:ext cx="466406" cy="336008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11" name="110 Elipse"/>
            <p:cNvSpPr>
              <a:spLocks noChangeArrowheads="1"/>
            </p:cNvSpPr>
            <p:nvPr/>
          </p:nvSpPr>
          <p:spPr bwMode="auto">
            <a:xfrm>
              <a:off x="4107927" y="5389890"/>
              <a:ext cx="464684" cy="334239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12" name="111 Elipse"/>
            <p:cNvSpPr>
              <a:spLocks noChangeArrowheads="1"/>
            </p:cNvSpPr>
            <p:nvPr/>
          </p:nvSpPr>
          <p:spPr bwMode="auto">
            <a:xfrm>
              <a:off x="4949521" y="4351802"/>
              <a:ext cx="464684" cy="334240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grpSp>
          <p:nvGrpSpPr>
            <p:cNvPr id="20611" name="262 Grupo"/>
            <p:cNvGrpSpPr>
              <a:grpSpLocks/>
            </p:cNvGrpSpPr>
            <p:nvPr/>
          </p:nvGrpSpPr>
          <p:grpSpPr bwMode="auto">
            <a:xfrm>
              <a:off x="5676011" y="5543554"/>
              <a:ext cx="503951" cy="351640"/>
              <a:chOff x="4766657" y="4407350"/>
              <a:chExt cx="503961" cy="351644"/>
            </a:xfrm>
          </p:grpSpPr>
          <p:pic>
            <p:nvPicPr>
              <p:cNvPr id="134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0786" y="4584390"/>
                <a:ext cx="419945" cy="175080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35" name="134 Elipse"/>
              <p:cNvSpPr>
                <a:spLocks noChangeArrowheads="1"/>
              </p:cNvSpPr>
              <p:nvPr/>
            </p:nvSpPr>
            <p:spPr bwMode="auto">
              <a:xfrm>
                <a:off x="4766452" y="4407542"/>
                <a:ext cx="280538" cy="254661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0614" name="Oval 1001"/>
            <p:cNvGrpSpPr>
              <a:grpSpLocks/>
            </p:cNvGrpSpPr>
            <p:nvPr/>
          </p:nvGrpSpPr>
          <p:grpSpPr bwMode="auto">
            <a:xfrm>
              <a:off x="1779563" y="5380201"/>
              <a:ext cx="879055" cy="645133"/>
              <a:chOff x="4328160" y="5199888"/>
              <a:chExt cx="810768" cy="579120"/>
            </a:xfrm>
          </p:grpSpPr>
          <p:pic>
            <p:nvPicPr>
              <p:cNvPr id="20602" name="Oval 1001"/>
              <p:cNvPicPr>
                <a:picLocks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4328160" y="5199888"/>
                <a:ext cx="810768" cy="579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03" name="Text Box 119"/>
              <p:cNvSpPr txBox="1">
                <a:spLocks noChangeArrowheads="1"/>
              </p:cNvSpPr>
              <p:nvPr/>
            </p:nvSpPr>
            <p:spPr bwMode="auto">
              <a:xfrm>
                <a:off x="4491447" y="5304435"/>
                <a:ext cx="492553" cy="332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757238" eaLnBrk="0" hangingPunct="0">
                  <a:buSzPct val="100000"/>
                </a:pPr>
                <a:r>
                  <a:rPr lang="en-US" sz="900" b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  <a:sym typeface="Arial" charset="0"/>
                  </a:rPr>
                  <a:t>Hosp. Melipilla</a:t>
                </a:r>
              </a:p>
            </p:txBody>
          </p:sp>
        </p:grpSp>
        <p:sp>
          <p:nvSpPr>
            <p:cNvPr id="115" name="114 Elipse"/>
            <p:cNvSpPr>
              <a:spLocks noChangeArrowheads="1"/>
            </p:cNvSpPr>
            <p:nvPr/>
          </p:nvSpPr>
          <p:spPr bwMode="auto">
            <a:xfrm>
              <a:off x="2424737" y="6208687"/>
              <a:ext cx="466405" cy="334240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16" name="115 Elipse"/>
            <p:cNvSpPr>
              <a:spLocks noChangeArrowheads="1"/>
            </p:cNvSpPr>
            <p:nvPr/>
          </p:nvSpPr>
          <p:spPr bwMode="auto">
            <a:xfrm>
              <a:off x="1213116" y="4804528"/>
              <a:ext cx="464684" cy="332471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17" name="116 Elipse"/>
            <p:cNvSpPr>
              <a:spLocks noChangeArrowheads="1"/>
            </p:cNvSpPr>
            <p:nvPr/>
          </p:nvSpPr>
          <p:spPr bwMode="auto">
            <a:xfrm>
              <a:off x="911931" y="5239570"/>
              <a:ext cx="466406" cy="332471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18" name="117 Elipse"/>
            <p:cNvSpPr>
              <a:spLocks noChangeArrowheads="1"/>
            </p:cNvSpPr>
            <p:nvPr/>
          </p:nvSpPr>
          <p:spPr bwMode="auto">
            <a:xfrm>
              <a:off x="918815" y="5706444"/>
              <a:ext cx="464684" cy="334240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19" name="118 Elipse"/>
            <p:cNvSpPr>
              <a:spLocks noChangeArrowheads="1"/>
            </p:cNvSpPr>
            <p:nvPr/>
          </p:nvSpPr>
          <p:spPr bwMode="auto">
            <a:xfrm>
              <a:off x="1216558" y="6153865"/>
              <a:ext cx="468126" cy="332471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20" name="119 Elipse"/>
            <p:cNvSpPr>
              <a:spLocks noChangeArrowheads="1"/>
            </p:cNvSpPr>
            <p:nvPr/>
          </p:nvSpPr>
          <p:spPr bwMode="auto">
            <a:xfrm>
              <a:off x="1843021" y="6293573"/>
              <a:ext cx="464684" cy="334240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21" name="120 Elipse"/>
            <p:cNvSpPr>
              <a:spLocks noChangeArrowheads="1"/>
            </p:cNvSpPr>
            <p:nvPr/>
          </p:nvSpPr>
          <p:spPr bwMode="auto">
            <a:xfrm>
              <a:off x="1734594" y="4609997"/>
              <a:ext cx="466406" cy="334240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22" name="121 Elipse"/>
            <p:cNvSpPr>
              <a:spLocks noChangeArrowheads="1"/>
            </p:cNvSpPr>
            <p:nvPr/>
          </p:nvSpPr>
          <p:spPr bwMode="auto">
            <a:xfrm>
              <a:off x="2903190" y="5922196"/>
              <a:ext cx="466405" cy="332471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23" name="122 Elipse"/>
            <p:cNvSpPr>
              <a:spLocks noChangeArrowheads="1"/>
            </p:cNvSpPr>
            <p:nvPr/>
          </p:nvSpPr>
          <p:spPr bwMode="auto">
            <a:xfrm>
              <a:off x="2293937" y="4638293"/>
              <a:ext cx="466405" cy="334240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24" name="123 Elipse"/>
            <p:cNvSpPr>
              <a:spLocks noChangeArrowheads="1"/>
            </p:cNvSpPr>
            <p:nvPr/>
          </p:nvSpPr>
          <p:spPr bwMode="auto">
            <a:xfrm>
              <a:off x="2818858" y="5006133"/>
              <a:ext cx="464684" cy="332471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25" name="124 Elipse"/>
            <p:cNvSpPr>
              <a:spLocks noChangeArrowheads="1"/>
            </p:cNvSpPr>
            <p:nvPr/>
          </p:nvSpPr>
          <p:spPr bwMode="auto">
            <a:xfrm>
              <a:off x="3049479" y="5395194"/>
              <a:ext cx="466406" cy="334240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26" name="125 Elipse"/>
            <p:cNvSpPr>
              <a:spLocks noChangeArrowheads="1"/>
            </p:cNvSpPr>
            <p:nvPr/>
          </p:nvSpPr>
          <p:spPr bwMode="auto">
            <a:xfrm>
              <a:off x="583210" y="4823982"/>
              <a:ext cx="466405" cy="336008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sp>
          <p:nvSpPr>
            <p:cNvPr id="127" name="126 Elipse"/>
            <p:cNvSpPr>
              <a:spLocks noChangeArrowheads="1"/>
            </p:cNvSpPr>
            <p:nvPr/>
          </p:nvSpPr>
          <p:spPr bwMode="auto">
            <a:xfrm>
              <a:off x="667541" y="6162707"/>
              <a:ext cx="466406" cy="332471"/>
            </a:xfrm>
            <a:prstGeom prst="ellipse">
              <a:avLst/>
            </a:prstGeom>
            <a:gradFill rotWithShape="1">
              <a:gsLst>
                <a:gs pos="0">
                  <a:srgbClr val="3B7686"/>
                </a:gs>
                <a:gs pos="80000">
                  <a:srgbClr val="509BB0"/>
                </a:gs>
                <a:gs pos="100000">
                  <a:srgbClr val="4E9DB2"/>
                </a:gs>
              </a:gsLst>
              <a:lin ang="16200000"/>
            </a:gradFill>
            <a:ln w="9525">
              <a:solidFill>
                <a:srgbClr val="5A98A8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lIns="0" tIns="72000" rIns="0" bIns="72000">
              <a:spAutoFit/>
            </a:bodyPr>
            <a:lstStyle/>
            <a:p>
              <a:pPr algn="ctr" eaLnBrk="0" hangingPunct="0">
                <a:buSzPct val="100000"/>
                <a:defRPr/>
              </a:pPr>
              <a:r>
                <a:rPr lang="en-US" sz="600" b="1">
                  <a:solidFill>
                    <a:srgbClr val="FFFFFF"/>
                  </a:solidFill>
                  <a:latin typeface="Arial Black" pitchFamily="34" charset="0"/>
                  <a:sym typeface="Arial" charset="0"/>
                </a:rPr>
                <a:t>POSTA</a:t>
              </a:r>
            </a:p>
          </p:txBody>
        </p:sp>
        <p:grpSp>
          <p:nvGrpSpPr>
            <p:cNvPr id="20615" name="285 Grupo"/>
            <p:cNvGrpSpPr>
              <a:grpSpLocks/>
            </p:cNvGrpSpPr>
            <p:nvPr/>
          </p:nvGrpSpPr>
          <p:grpSpPr bwMode="auto">
            <a:xfrm>
              <a:off x="3580507" y="5864207"/>
              <a:ext cx="532831" cy="364450"/>
              <a:chOff x="4767554" y="4406948"/>
              <a:chExt cx="532842" cy="364456"/>
            </a:xfrm>
          </p:grpSpPr>
          <p:pic>
            <p:nvPicPr>
              <p:cNvPr id="132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0944" y="4583427"/>
                <a:ext cx="449203" cy="187460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33" name="132 Elipse"/>
              <p:cNvSpPr>
                <a:spLocks noChangeArrowheads="1"/>
              </p:cNvSpPr>
              <p:nvPr/>
            </p:nvSpPr>
            <p:spPr bwMode="auto">
              <a:xfrm>
                <a:off x="4768331" y="4406578"/>
                <a:ext cx="278816" cy="252894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  <p:grpSp>
          <p:nvGrpSpPr>
            <p:cNvPr id="20616" name="288 Grupo"/>
            <p:cNvGrpSpPr>
              <a:grpSpLocks/>
            </p:cNvGrpSpPr>
            <p:nvPr/>
          </p:nvGrpSpPr>
          <p:grpSpPr bwMode="auto">
            <a:xfrm>
              <a:off x="1338917" y="4233935"/>
              <a:ext cx="500641" cy="391859"/>
              <a:chOff x="4766799" y="4407807"/>
              <a:chExt cx="435429" cy="322689"/>
            </a:xfrm>
          </p:grpSpPr>
          <p:pic>
            <p:nvPicPr>
              <p:cNvPr id="130" name="Picture 809" descr="logopsf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0481" y="4583509"/>
                <a:ext cx="351766" cy="147087"/>
              </a:xfrm>
              <a:prstGeom prst="rect">
                <a:avLst/>
              </a:prstGeom>
              <a:gradFill rotWithShape="1">
                <a:gsLst>
                  <a:gs pos="0">
                    <a:srgbClr val="FFF6E4"/>
                  </a:gs>
                  <a:gs pos="64999">
                    <a:srgbClr val="FFE9C0"/>
                  </a:gs>
                  <a:gs pos="100000">
                    <a:srgbClr val="FFE1A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pic>
          <p:sp>
            <p:nvSpPr>
              <p:cNvPr id="131" name="130 Elipse"/>
              <p:cNvSpPr>
                <a:spLocks noChangeArrowheads="1"/>
              </p:cNvSpPr>
              <p:nvPr/>
            </p:nvSpPr>
            <p:spPr bwMode="auto">
              <a:xfrm>
                <a:off x="4766656" y="4407297"/>
                <a:ext cx="242494" cy="209707"/>
              </a:xfrm>
              <a:prstGeom prst="ellipse">
                <a:avLst/>
              </a:prstGeom>
              <a:gradFill rotWithShape="1">
                <a:gsLst>
                  <a:gs pos="0">
                    <a:srgbClr val="FFE1A7"/>
                  </a:gs>
                  <a:gs pos="35001">
                    <a:srgbClr val="FFE9C0"/>
                  </a:gs>
                  <a:gs pos="100000">
                    <a:srgbClr val="FFF6E4"/>
                  </a:gs>
                </a:gsLst>
                <a:lin ang="16200000" scaled="1"/>
              </a:gradFill>
              <a:ln w="9525">
                <a:solidFill>
                  <a:srgbClr val="F4C18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wrap="none" lIns="0" tIns="36000" rIns="0" bIns="36000">
                <a:spAutoFit/>
              </a:bodyPr>
              <a:lstStyle/>
              <a:p>
                <a:pPr algn="ctr" eaLnBrk="0" hangingPunct="0">
                  <a:buSzPct val="100000"/>
                  <a:defRPr/>
                </a:pPr>
                <a:r>
                  <a:rPr lang="en-US" sz="700" b="1">
                    <a:solidFill>
                      <a:srgbClr val="000000"/>
                    </a:solidFill>
                    <a:latin typeface="Arial Black" pitchFamily="34" charset="0"/>
                    <a:sym typeface="Arial" charset="0"/>
                  </a:rPr>
                  <a:t>APS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porate template 16jan03">
  <a:themeElements>
    <a:clrScheme name="corporate template 16jan03 3">
      <a:dk1>
        <a:srgbClr val="000000"/>
      </a:dk1>
      <a:lt1>
        <a:srgbClr val="FFFFFF"/>
      </a:lt1>
      <a:dk2>
        <a:srgbClr val="343399"/>
      </a:dk2>
      <a:lt2>
        <a:srgbClr val="080808"/>
      </a:lt2>
      <a:accent1>
        <a:srgbClr val="F3CD73"/>
      </a:accent1>
      <a:accent2>
        <a:srgbClr val="FF907A"/>
      </a:accent2>
      <a:accent3>
        <a:srgbClr val="FFFFFF"/>
      </a:accent3>
      <a:accent4>
        <a:srgbClr val="000000"/>
      </a:accent4>
      <a:accent5>
        <a:srgbClr val="F8E3BC"/>
      </a:accent5>
      <a:accent6>
        <a:srgbClr val="E7826E"/>
      </a:accent6>
      <a:hlink>
        <a:srgbClr val="98D7B4"/>
      </a:hlink>
      <a:folHlink>
        <a:srgbClr val="84B0E5"/>
      </a:folHlink>
    </a:clrScheme>
    <a:fontScheme name="corporate template 16jan03">
      <a:majorFont>
        <a:latin typeface="Arial Narrow"/>
        <a:ea typeface="ＭＳ Ｐゴシック"/>
        <a:cs typeface="ＭＳ Ｐゴシック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orporate template 16jan03 1">
        <a:dk1>
          <a:srgbClr val="000000"/>
        </a:dk1>
        <a:lt1>
          <a:srgbClr val="BBB7BC"/>
        </a:lt1>
        <a:dk2>
          <a:srgbClr val="00287A"/>
        </a:dk2>
        <a:lt2>
          <a:srgbClr val="FFFFFF"/>
        </a:lt2>
        <a:accent1>
          <a:srgbClr val="008C9A"/>
        </a:accent1>
        <a:accent2>
          <a:srgbClr val="928890"/>
        </a:accent2>
        <a:accent3>
          <a:srgbClr val="DAD8DA"/>
        </a:accent3>
        <a:accent4>
          <a:srgbClr val="000000"/>
        </a:accent4>
        <a:accent5>
          <a:srgbClr val="AAC5CA"/>
        </a:accent5>
        <a:accent6>
          <a:srgbClr val="847B82"/>
        </a:accent6>
        <a:hlink>
          <a:srgbClr val="00287A"/>
        </a:hlink>
        <a:folHlink>
          <a:srgbClr val="EF3E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template 16jan03 2">
        <a:dk1>
          <a:srgbClr val="000000"/>
        </a:dk1>
        <a:lt1>
          <a:srgbClr val="FFFFFF"/>
        </a:lt1>
        <a:dk2>
          <a:srgbClr val="343399"/>
        </a:dk2>
        <a:lt2>
          <a:srgbClr val="808080"/>
        </a:lt2>
        <a:accent1>
          <a:srgbClr val="F3CD73"/>
        </a:accent1>
        <a:accent2>
          <a:srgbClr val="FF907A"/>
        </a:accent2>
        <a:accent3>
          <a:srgbClr val="FFFFFF"/>
        </a:accent3>
        <a:accent4>
          <a:srgbClr val="000000"/>
        </a:accent4>
        <a:accent5>
          <a:srgbClr val="F8E3BC"/>
        </a:accent5>
        <a:accent6>
          <a:srgbClr val="E7826E"/>
        </a:accent6>
        <a:hlink>
          <a:srgbClr val="98D7B4"/>
        </a:hlink>
        <a:folHlink>
          <a:srgbClr val="84B0E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template 16jan03 3">
        <a:dk1>
          <a:srgbClr val="000000"/>
        </a:dk1>
        <a:lt1>
          <a:srgbClr val="FFFFFF"/>
        </a:lt1>
        <a:dk2>
          <a:srgbClr val="343399"/>
        </a:dk2>
        <a:lt2>
          <a:srgbClr val="080808"/>
        </a:lt2>
        <a:accent1>
          <a:srgbClr val="F3CD73"/>
        </a:accent1>
        <a:accent2>
          <a:srgbClr val="FF907A"/>
        </a:accent2>
        <a:accent3>
          <a:srgbClr val="FFFFFF"/>
        </a:accent3>
        <a:accent4>
          <a:srgbClr val="000000"/>
        </a:accent4>
        <a:accent5>
          <a:srgbClr val="F8E3BC"/>
        </a:accent5>
        <a:accent6>
          <a:srgbClr val="E7826E"/>
        </a:accent6>
        <a:hlink>
          <a:srgbClr val="98D7B4"/>
        </a:hlink>
        <a:folHlink>
          <a:srgbClr val="84B0E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G:\!In Progress\11208 Intersystems-CB\client-files\corporate template 16jan03.pot</Template>
  <TotalTime>570</TotalTime>
  <Words>1524</Words>
  <Application>Microsoft Office PowerPoint</Application>
  <PresentationFormat>Apresentação na tela (4:3)</PresentationFormat>
  <Paragraphs>609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corporate template 16jan03</vt:lpstr>
      <vt:lpstr>Projeto Copa 2014</vt:lpstr>
      <vt:lpstr>Policlínica Olímpica – Atenas 2004 Policlínica produz resultados em velocidade olímpica com TrakCare</vt:lpstr>
      <vt:lpstr>Objetivo do Projeto</vt:lpstr>
      <vt:lpstr>O Projeto</vt:lpstr>
      <vt:lpstr>Slide 5</vt:lpstr>
      <vt:lpstr>Benefícios do Projeto</vt:lpstr>
      <vt:lpstr>Visão: Rede Integrada de Saúde</vt:lpstr>
      <vt:lpstr>Visão: Rede Integrada de Saúde</vt:lpstr>
      <vt:lpstr>Integração HealthShare Fazendo Buscas com o navegador Web</vt:lpstr>
      <vt:lpstr>Viewer Vendo o Registro de um Paciente</vt:lpstr>
      <vt:lpstr>Slide 11</vt:lpstr>
      <vt:lpstr>TrakCare - SSMOC resumido</vt:lpstr>
    </vt:vector>
  </TitlesOfParts>
  <Company>cgi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</dc:creator>
  <cp:lastModifiedBy>Stempliuk</cp:lastModifiedBy>
  <cp:revision>145</cp:revision>
  <dcterms:created xsi:type="dcterms:W3CDTF">2003-07-21T21:13:09Z</dcterms:created>
  <dcterms:modified xsi:type="dcterms:W3CDTF">2010-05-13T14:56:48Z</dcterms:modified>
</cp:coreProperties>
</file>